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1"/>
  </p:notesMasterIdLst>
  <p:handoutMasterIdLst>
    <p:handoutMasterId r:id="rId22"/>
  </p:handoutMasterIdLst>
  <p:sldIdLst>
    <p:sldId id="256" r:id="rId4"/>
    <p:sldId id="274" r:id="rId5"/>
    <p:sldId id="310" r:id="rId6"/>
    <p:sldId id="309" r:id="rId7"/>
    <p:sldId id="301" r:id="rId8"/>
    <p:sldId id="275" r:id="rId9"/>
    <p:sldId id="304" r:id="rId10"/>
    <p:sldId id="284" r:id="rId11"/>
    <p:sldId id="283" r:id="rId12"/>
    <p:sldId id="423" r:id="rId13"/>
    <p:sldId id="424" r:id="rId14"/>
    <p:sldId id="287" r:id="rId15"/>
    <p:sldId id="427" r:id="rId16"/>
    <p:sldId id="428" r:id="rId17"/>
    <p:sldId id="426" r:id="rId18"/>
    <p:sldId id="42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a W" initials="AW" lastIdx="1" clrIdx="0">
    <p:extLst>
      <p:ext uri="{19B8F6BF-5375-455C-9EA6-DF929625EA0E}">
        <p15:presenceInfo xmlns:p15="http://schemas.microsoft.com/office/powerpoint/2012/main" userId="103ad44d779ce966" providerId="Windows Live"/>
      </p:ext>
    </p:extLst>
  </p:cmAuthor>
  <p:cmAuthor id="2" name="Lara Mack" initials="LM" lastIdx="1" clrIdx="1">
    <p:extLst>
      <p:ext uri="{19B8F6BF-5375-455C-9EA6-DF929625EA0E}">
        <p15:presenceInfo xmlns:p15="http://schemas.microsoft.com/office/powerpoint/2012/main" userId="53e2af8057bb74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F5693-D302-4563-AE64-089201D0536B}" v="1" dt="2019-11-06T18:33:40.819"/>
    <p1510:client id="{4898F3F2-8576-4226-AE58-0CB39C06C375}" v="125" dt="2019-11-06T19:27:22.019"/>
    <p1510:client id="{50F16148-42D2-4368-8CD8-C582C3404C99}" v="838" dt="2019-11-06T18:47:43.226"/>
    <p1510:client id="{6CD798CE-36CF-4830-834B-C6D444093BFD}" v="3" dt="2019-11-06T18:05:29.018"/>
    <p1510:client id="{C6C11B10-7C72-4F57-84CE-B5AF6C7BBE80}" v="2" dt="2019-11-06T18:59:56.723"/>
    <p1510:client id="{86A9E78D-CDB6-4BA0-875B-220D9AEA1D30}" v="186" dt="2019-11-06T19:48:5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291B8-6268-4CE3-B5CF-E4927948F110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3DC6C-8042-4662-B660-169CBEE21D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9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FFDD507-9677-45A5-88E2-496510E5A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8216D7-CA4D-48D3-9D62-1C9BA3F433A6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EB79D-42D9-4854-93EE-6A7860B32C06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31F8D-F639-4D0A-8219-201CB10A84B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7EECCE-8A5D-4DE2-92FC-ED13A376AE0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1D7071-E31A-4D5F-AA58-5EFBD7BC7CC0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BC3BF5-51FA-4018-9D97-FFDF71871D4A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4" r:id="rId8"/>
    <p:sldLayoutId id="2147483743" r:id="rId9"/>
    <p:sldLayoutId id="2147483750" r:id="rId10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4F92DE2-212A-47C6-8E48-97BCFB4F6DA7}"/>
              </a:ext>
            </a:extLst>
          </p:cNvPr>
          <p:cNvSpPr/>
          <p:nvPr/>
        </p:nvSpPr>
        <p:spPr>
          <a:xfrm>
            <a:off x="0" y="0"/>
            <a:ext cx="12192000" cy="6596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39CC95D-F94C-460C-A288-CBA103864213}"/>
              </a:ext>
            </a:extLst>
          </p:cNvPr>
          <p:cNvSpPr txBox="1"/>
          <p:nvPr/>
        </p:nvSpPr>
        <p:spPr>
          <a:xfrm>
            <a:off x="5488696" y="2466945"/>
            <a:ext cx="243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ColaborateLight" pitchFamily="50" charset="0"/>
                <a:cs typeface="Aharoni" panose="02010803020104030203" pitchFamily="2" charset="-79"/>
              </a:rPr>
              <a:t>Software-Engineering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106EA3E-2ACE-4864-ADCB-70F5654F49D8}"/>
              </a:ext>
            </a:extLst>
          </p:cNvPr>
          <p:cNvSpPr txBox="1"/>
          <p:nvPr/>
        </p:nvSpPr>
        <p:spPr>
          <a:xfrm>
            <a:off x="5490921" y="3214318"/>
            <a:ext cx="528930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/>
            <a:r>
              <a:rPr lang="en-US" sz="4400" b="1">
                <a:solidFill>
                  <a:srgbClr val="CCFF66"/>
                </a:solidFill>
                <a:latin typeface="Aharoni"/>
                <a:cs typeface="Aharoni"/>
              </a:rPr>
              <a:t>DD2AML-Converter</a:t>
            </a:r>
            <a:endParaRPr lang="en-US" sz="4400" b="1">
              <a:solidFill>
                <a:srgbClr val="CCFF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C97EE266-4848-4CF5-BB7C-D6CE265C2877}"/>
              </a:ext>
            </a:extLst>
          </p:cNvPr>
          <p:cNvCxnSpPr/>
          <p:nvPr/>
        </p:nvCxnSpPr>
        <p:spPr>
          <a:xfrm>
            <a:off x="1066800" y="4419600"/>
            <a:ext cx="97536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>
            <a:extLst>
              <a:ext uri="{FF2B5EF4-FFF2-40B4-BE49-F238E27FC236}">
                <a16:creationId xmlns:a16="http://schemas.microsoft.com/office/drawing/2014/main" id="{BCB63DC1-602B-494C-928A-99DBDE3F5179}"/>
              </a:ext>
            </a:extLst>
          </p:cNvPr>
          <p:cNvGrpSpPr/>
          <p:nvPr/>
        </p:nvGrpSpPr>
        <p:grpSpPr>
          <a:xfrm>
            <a:off x="2819400" y="3146286"/>
            <a:ext cx="2133600" cy="914400"/>
            <a:chOff x="2438400" y="1159549"/>
            <a:chExt cx="2133600" cy="914400"/>
          </a:xfrm>
          <a:solidFill>
            <a:schemeClr val="bg1">
              <a:lumMod val="85000"/>
            </a:schemeClr>
          </a:solidFill>
        </p:grpSpPr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FB2A9630-B259-447D-8ACE-0304A99A3431}"/>
                </a:ext>
              </a:extLst>
            </p:cNvPr>
            <p:cNvSpPr/>
            <p:nvPr/>
          </p:nvSpPr>
          <p:spPr>
            <a:xfrm>
              <a:off x="2438400" y="1159549"/>
              <a:ext cx="914400" cy="914400"/>
            </a:xfrm>
            <a:prstGeom prst="ellipse">
              <a:avLst/>
            </a:prstGeom>
            <a:grpFill/>
            <a:ln>
              <a:solidFill>
                <a:srgbClr val="CC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14FA96A0-6C0C-4887-9FC3-141FC4E39FF0}"/>
                </a:ext>
              </a:extLst>
            </p:cNvPr>
            <p:cNvSpPr/>
            <p:nvPr/>
          </p:nvSpPr>
          <p:spPr>
            <a:xfrm>
              <a:off x="3657600" y="1159549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val 12">
            <a:extLst>
              <a:ext uri="{FF2B5EF4-FFF2-40B4-BE49-F238E27FC236}">
                <a16:creationId xmlns:a16="http://schemas.microsoft.com/office/drawing/2014/main" id="{91B3211B-2889-4289-9BD5-EFD94521700B}"/>
              </a:ext>
            </a:extLst>
          </p:cNvPr>
          <p:cNvSpPr/>
          <p:nvPr/>
        </p:nvSpPr>
        <p:spPr>
          <a:xfrm>
            <a:off x="1524000" y="3154857"/>
            <a:ext cx="91440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 b="1">
              <a:solidFill>
                <a:prstClr val="white"/>
              </a:solidFill>
              <a:latin typeface="Impact" pitchFamily="34" charset="0"/>
            </a:endParaRP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0162D651-411B-4B27-9806-9B77698E0BCD}"/>
              </a:ext>
            </a:extLst>
          </p:cNvPr>
          <p:cNvCxnSpPr/>
          <p:nvPr/>
        </p:nvCxnSpPr>
        <p:spPr>
          <a:xfrm>
            <a:off x="1066800" y="2667000"/>
            <a:ext cx="43434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58164C6F-91AC-4885-A7A8-4549B2689AEB}"/>
              </a:ext>
            </a:extLst>
          </p:cNvPr>
          <p:cNvCxnSpPr/>
          <p:nvPr/>
        </p:nvCxnSpPr>
        <p:spPr>
          <a:xfrm>
            <a:off x="8001000" y="2667000"/>
            <a:ext cx="28956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281547F-FE96-4360-B279-3336F0F06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73" y="3287432"/>
            <a:ext cx="630653" cy="6306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15722B8-298D-438F-ADD9-0B6C7478C0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95" y="3312852"/>
            <a:ext cx="598409" cy="59840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5D903AB-6EBE-4D16-8F2E-A35231A3B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1952" y="3281225"/>
            <a:ext cx="647696" cy="64769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34E0E84-B43B-4D5F-AB3F-EE82C66963D3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28731" y="2669060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50514" y="2669060"/>
            <a:ext cx="1711131" cy="1711131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91405" y="2825336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13188" y="2825336"/>
            <a:ext cx="1406332" cy="140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07. </a:t>
            </a:r>
            <a:r>
              <a:rPr lang="en-US" err="1"/>
              <a:t>Projektplan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323529" y="2855211"/>
            <a:ext cx="30313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700" b="1">
                <a:solidFill>
                  <a:schemeClr val="accent2"/>
                </a:solidFill>
              </a:rPr>
              <a:t>Phase</a:t>
            </a:r>
          </a:p>
          <a:p>
            <a:pPr algn="ctr"/>
            <a:r>
              <a:rPr lang="de-DE" altLang="ko-KR" sz="2700"/>
              <a:t>Anforderung &amp; Design</a:t>
            </a:r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835531" y="2855211"/>
            <a:ext cx="31224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>
                <a:solidFill>
                  <a:schemeClr val="accent3"/>
                </a:solidFill>
              </a:rPr>
              <a:t>2. Phase</a:t>
            </a:r>
          </a:p>
          <a:p>
            <a:pPr algn="ctr"/>
            <a:r>
              <a:rPr lang="en-US" altLang="ko-KR" sz="2700" err="1"/>
              <a:t>Implementierung</a:t>
            </a:r>
            <a:r>
              <a:rPr lang="en-US" altLang="ko-KR" sz="2700"/>
              <a:t> und </a:t>
            </a:r>
            <a:r>
              <a:rPr lang="en-US" altLang="ko-KR" sz="2700" err="1"/>
              <a:t>Testen</a:t>
            </a:r>
            <a:endParaRPr lang="ko-KR" altLang="en-US" sz="27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81E6E8F4-55A5-4091-B4DB-17E1E940FE5E}"/>
              </a:ext>
            </a:extLst>
          </p:cNvPr>
          <p:cNvSpPr/>
          <p:nvPr/>
        </p:nvSpPr>
        <p:spPr>
          <a:xfrm>
            <a:off x="4394571" y="4883933"/>
            <a:ext cx="3530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ko-KR" sz="2700"/>
              <a:t>Projektmanagement</a:t>
            </a:r>
          </a:p>
          <a:p>
            <a:pPr algn="ctr"/>
            <a:r>
              <a:rPr lang="de-DE" altLang="ko-KR" sz="2700"/>
              <a:t>läuft parallel</a:t>
            </a:r>
            <a:endParaRPr lang="ko-KR" altLang="en-US" sz="270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5067FC8-E9F6-4360-8B1B-CCAEA65F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35" y="2977243"/>
            <a:ext cx="1065872" cy="10658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0462FFA-FE43-4F23-BB6F-5A3428323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63" y="2977243"/>
            <a:ext cx="1050022" cy="1050022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1AC08449-0950-4520-AE84-545FE4C2C804}"/>
              </a:ext>
            </a:extLst>
          </p:cNvPr>
          <p:cNvSpPr/>
          <p:nvPr/>
        </p:nvSpPr>
        <p:spPr>
          <a:xfrm>
            <a:off x="475929" y="3007611"/>
            <a:ext cx="30313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700" b="1">
                <a:solidFill>
                  <a:schemeClr val="accent2"/>
                </a:solidFill>
              </a:rPr>
              <a:t>Phase</a:t>
            </a:r>
          </a:p>
          <a:p>
            <a:pPr algn="ctr"/>
            <a:r>
              <a:rPr lang="de-DE" altLang="ko-KR" sz="2700"/>
              <a:t>Anforderung &amp; Design</a:t>
            </a:r>
            <a:endParaRPr lang="ko-KR" altLang="en-US" sz="27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03EDB9-FA67-46EA-A7D5-4462AC396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4" y="1164771"/>
            <a:ext cx="11658600" cy="547508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95309DE-4BBB-4E50-8174-213295E9961F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360598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07. </a:t>
            </a:r>
            <a:r>
              <a:rPr lang="en-US" err="1"/>
              <a:t>Projektplan</a:t>
            </a:r>
            <a:endParaRPr lang="en-US"/>
          </a:p>
        </p:txBody>
      </p:sp>
      <p:pic>
        <p:nvPicPr>
          <p:cNvPr id="1026" name="Picture 2" descr="Form">
            <a:extLst>
              <a:ext uri="{FF2B5EF4-FFF2-40B4-BE49-F238E27FC236}">
                <a16:creationId xmlns:a16="http://schemas.microsoft.com/office/drawing/2014/main" id="{2BC919B5-A428-45AA-B9FF-4388EA18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605" y="1528870"/>
            <a:ext cx="7117896" cy="49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325B3EB-2767-4E40-9058-1226EBB11020}"/>
              </a:ext>
            </a:extLst>
          </p:cNvPr>
          <p:cNvSpPr/>
          <p:nvPr/>
        </p:nvSpPr>
        <p:spPr>
          <a:xfrm>
            <a:off x="492259" y="1893375"/>
            <a:ext cx="3350398" cy="4570687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8ABEF8-1B46-40AC-B302-124C4CF480DC}"/>
              </a:ext>
            </a:extLst>
          </p:cNvPr>
          <p:cNvSpPr txBox="1"/>
          <p:nvPr/>
        </p:nvSpPr>
        <p:spPr>
          <a:xfrm>
            <a:off x="680357" y="2536371"/>
            <a:ext cx="296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Projektstrukturplan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7A7879-D72E-439D-BB21-CAE7B4AE6F4D}"/>
              </a:ext>
            </a:extLst>
          </p:cNvPr>
          <p:cNvSpPr txBox="1"/>
          <p:nvPr/>
        </p:nvSpPr>
        <p:spPr>
          <a:xfrm>
            <a:off x="680357" y="3433073"/>
            <a:ext cx="296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Aufteilen in Teilziele bzw. Arbeitspakete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FADEFC-4202-4DE8-8B31-F762FE43F4C8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11</a:t>
            </a:r>
          </a:p>
        </p:txBody>
      </p:sp>
    </p:spTree>
    <p:extLst>
      <p:ext uri="{BB962C8B-B14F-4D97-AF65-F5344CB8AC3E}">
        <p14:creationId xmlns:p14="http://schemas.microsoft.com/office/powerpoint/2010/main" val="342524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08. Tools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6E8C3E-B12B-43DC-A3B5-E8E625E4FB97}"/>
              </a:ext>
            </a:extLst>
          </p:cNvPr>
          <p:cNvSpPr/>
          <p:nvPr/>
        </p:nvSpPr>
        <p:spPr>
          <a:xfrm>
            <a:off x="5489529" y="34004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09062A-6FE5-49E0-A97E-273093377F4C}"/>
              </a:ext>
            </a:extLst>
          </p:cNvPr>
          <p:cNvGrpSpPr/>
          <p:nvPr/>
        </p:nvGrpSpPr>
        <p:grpSpPr>
          <a:xfrm>
            <a:off x="5571727" y="34826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FD625CE-C612-4C91-ABB9-1008B50870E9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29F0916-698B-4010-A9D3-7949AB98CD90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8B3501A-EAA4-4F3F-9533-F92C5A1B516F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BE8FD2A-6F28-4DCF-B57B-F10AE761A720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F4223758-EC06-49B8-828F-D45A4E532769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AE1AB7-788A-4485-9526-28507D741C3D}"/>
              </a:ext>
            </a:extLst>
          </p:cNvPr>
          <p:cNvGrpSpPr/>
          <p:nvPr/>
        </p:nvGrpSpPr>
        <p:grpSpPr>
          <a:xfrm>
            <a:off x="3885422" y="19385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B3B96D-07CA-4CE4-AD39-022BC30BFEB1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0AE06ED6-7ABE-404C-A6D5-791CEB790EC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7F8E9A-1F44-44EE-BDED-65DF9B8502D3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chemeClr val="accent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0F96D-A941-488C-9371-7E11D0652AF6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C626E42D-5C30-4945-A63E-3F738FDC303A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BCB282-4E60-4051-BB32-7C0F1689F609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103600-DB1F-45A3-9E46-DF4FD9D3149D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C80F5365-F10C-4ED6-B3F9-DA88CA2E50C4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905942A-44A2-4510-B77B-13E7762FC706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EAB603-E857-481E-9B2D-77FDCFA5B79B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DF417214-D11B-4167-A653-80439354ADEF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18BDFD-C0A2-464F-80C6-4CBA0C3E87AD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C248CF-AF02-407C-804C-A000613C10B4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2793EDA4-BBD9-423E-B9F7-98C54269BAA1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316F574-D1E3-4A7E-86EC-A3D35F347EC7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73661B-1802-4B63-8BFF-CBB92B23D3C6}"/>
              </a:ext>
            </a:extLst>
          </p:cNvPr>
          <p:cNvGrpSpPr/>
          <p:nvPr/>
        </p:nvGrpSpPr>
        <p:grpSpPr>
          <a:xfrm>
            <a:off x="763722" y="3658582"/>
            <a:ext cx="3014929" cy="553999"/>
            <a:chOff x="819819" y="3646109"/>
            <a:chExt cx="1906666" cy="553999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39A18A-E6CB-4DB7-8F8C-916172EE90A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Whatsapp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7796E8-0529-403B-BF5B-BFB90C91056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Kommunikation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71F9E3-CABD-4D20-A426-3B79D2F759E9}"/>
              </a:ext>
            </a:extLst>
          </p:cNvPr>
          <p:cNvGrpSpPr/>
          <p:nvPr/>
        </p:nvGrpSpPr>
        <p:grpSpPr>
          <a:xfrm>
            <a:off x="1670800" y="1771441"/>
            <a:ext cx="3014929" cy="553999"/>
            <a:chOff x="819819" y="3646109"/>
            <a:chExt cx="1906666" cy="553999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3DA212-47B9-4238-93D7-658A84A26DCC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Lucidchart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EA3E1F-F01E-4E3C-ADF7-4A4C44825AE0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8BD882-9133-4753-A35E-DC2309B4107F}"/>
              </a:ext>
            </a:extLst>
          </p:cNvPr>
          <p:cNvGrpSpPr/>
          <p:nvPr/>
        </p:nvGrpSpPr>
        <p:grpSpPr>
          <a:xfrm>
            <a:off x="2007193" y="5469055"/>
            <a:ext cx="3014929" cy="553999"/>
            <a:chOff x="819819" y="3646109"/>
            <a:chExt cx="1906666" cy="553999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BB8FB-0703-483C-B9AB-6788698CD2AF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 Studio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EE755B-9367-41F2-8E9E-F04EA43B616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3C1358-879D-4677-9AE3-3BC411237188}"/>
              </a:ext>
            </a:extLst>
          </p:cNvPr>
          <p:cNvGrpSpPr/>
          <p:nvPr/>
        </p:nvGrpSpPr>
        <p:grpSpPr>
          <a:xfrm>
            <a:off x="8322991" y="4530636"/>
            <a:ext cx="3079415" cy="707886"/>
            <a:chOff x="780242" y="3842311"/>
            <a:chExt cx="1946240" cy="707886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BF006-CC1E-445B-9981-C66E3CEF2CDF}"/>
                </a:ext>
              </a:extLst>
            </p:cNvPr>
            <p:cNvSpPr txBox="1"/>
            <p:nvPr/>
          </p:nvSpPr>
          <p:spPr>
            <a:xfrm>
              <a:off x="780242" y="3842311"/>
              <a:ext cx="190666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Word, PowerPoint</a:t>
              </a:r>
            </a:p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 MS Project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25B07A-B8A9-4447-943E-984EC8531339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DCCDBD-3BBD-4A6E-9C75-A3C6E5C8BE50}"/>
              </a:ext>
            </a:extLst>
          </p:cNvPr>
          <p:cNvGrpSpPr/>
          <p:nvPr/>
        </p:nvGrpSpPr>
        <p:grpSpPr>
          <a:xfrm>
            <a:off x="7993070" y="2672576"/>
            <a:ext cx="3062094" cy="507195"/>
            <a:chOff x="819819" y="3692913"/>
            <a:chExt cx="1935292" cy="50719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2F5E81-9E4C-4F5D-A828-F52503891CA5}"/>
                </a:ext>
              </a:extLst>
            </p:cNvPr>
            <p:cNvSpPr txBox="1"/>
            <p:nvPr/>
          </p:nvSpPr>
          <p:spPr>
            <a:xfrm>
              <a:off x="848447" y="3692913"/>
              <a:ext cx="190666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Onedrive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und GitHub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ACA92E-15E4-4ED8-BC5A-6176120CEBF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9D0C038-3DE6-4F5F-993D-24D50C66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17" y="2160595"/>
            <a:ext cx="626702" cy="62670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FAA60C6F-2C6D-40AE-8124-150E9314B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77" y="2407412"/>
            <a:ext cx="774066" cy="77406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26CCB79-0B65-4AB9-BA96-8F70E1A3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00" y="4283098"/>
            <a:ext cx="681667" cy="681667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A9F0777B-0AF9-4FE7-A851-351A8E033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44" y="5303469"/>
            <a:ext cx="656443" cy="656443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7EC9F6D-8077-4F28-9A64-29A9396F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90" y="3619193"/>
            <a:ext cx="755760" cy="755760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E308546F-9CEE-4FBC-9C36-430588114DD4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12</a:t>
            </a:r>
          </a:p>
        </p:txBody>
      </p:sp>
    </p:spTree>
    <p:extLst>
      <p:ext uri="{BB962C8B-B14F-4D97-AF65-F5344CB8AC3E}">
        <p14:creationId xmlns:p14="http://schemas.microsoft.com/office/powerpoint/2010/main" val="11846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09. </a:t>
            </a:r>
            <a:r>
              <a:rPr lang="en-US" err="1"/>
              <a:t>Modularisierung</a:t>
            </a:r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7453DD-2288-45EC-A639-E2CD5E992BE9}"/>
              </a:ext>
            </a:extLst>
          </p:cNvPr>
          <p:cNvSpPr txBox="1"/>
          <p:nvPr/>
        </p:nvSpPr>
        <p:spPr>
          <a:xfrm>
            <a:off x="9323614" y="1477413"/>
            <a:ext cx="225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Drei Module: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Library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CLI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GUI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8EA2F0-B89E-4A1F-B75C-2B97CA788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0" y="1154132"/>
            <a:ext cx="7968796" cy="566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88C1C08-1BA2-4136-97BD-4E128B2E3701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13</a:t>
            </a:r>
          </a:p>
        </p:txBody>
      </p:sp>
    </p:spTree>
    <p:extLst>
      <p:ext uri="{BB962C8B-B14F-4D97-AF65-F5344CB8AC3E}">
        <p14:creationId xmlns:p14="http://schemas.microsoft.com/office/powerpoint/2010/main" val="159797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17453DD-2288-45EC-A639-E2CD5E992BE9}"/>
              </a:ext>
            </a:extLst>
          </p:cNvPr>
          <p:cNvSpPr txBox="1"/>
          <p:nvPr/>
        </p:nvSpPr>
        <p:spPr>
          <a:xfrm>
            <a:off x="9323614" y="1477413"/>
            <a:ext cx="225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Drei Module: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Library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CLI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D29993-D60D-4CE6-9681-C260AD2C62F1}"/>
              </a:ext>
            </a:extLst>
          </p:cNvPr>
          <p:cNvSpPr/>
          <p:nvPr/>
        </p:nvSpPr>
        <p:spPr>
          <a:xfrm>
            <a:off x="3037114" y="593271"/>
            <a:ext cx="5666015" cy="82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8EA2F0-B89E-4A1F-B75C-2B97CA788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65" y="70866"/>
            <a:ext cx="9446305" cy="671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6627A5-83E6-4124-B786-2F99E8C0A919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14</a:t>
            </a:r>
          </a:p>
        </p:txBody>
      </p:sp>
    </p:spTree>
    <p:extLst>
      <p:ext uri="{BB962C8B-B14F-4D97-AF65-F5344CB8AC3E}">
        <p14:creationId xmlns:p14="http://schemas.microsoft.com/office/powerpoint/2010/main" val="226712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10. </a:t>
            </a:r>
            <a:r>
              <a:rPr lang="en-US" err="1"/>
              <a:t>Architektur</a:t>
            </a:r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525D35D-0E82-4E8E-B46C-3488AAF4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" y="339509"/>
            <a:ext cx="5135201" cy="649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2EBEC527-9410-48E0-9BCF-33D729F4BFCE}"/>
              </a:ext>
            </a:extLst>
          </p:cNvPr>
          <p:cNvSpPr/>
          <p:nvPr/>
        </p:nvSpPr>
        <p:spPr>
          <a:xfrm>
            <a:off x="9057984" y="-1"/>
            <a:ext cx="3134016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7453DD-2288-45EC-A639-E2CD5E992BE9}"/>
              </a:ext>
            </a:extLst>
          </p:cNvPr>
          <p:cNvSpPr txBox="1"/>
          <p:nvPr/>
        </p:nvSpPr>
        <p:spPr>
          <a:xfrm>
            <a:off x="9323614" y="1477413"/>
            <a:ext cx="2253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Module: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Library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CLI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GUI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Parser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Compressor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Converter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773E091-026B-4A6F-890D-2C858D7092E4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15</a:t>
            </a:r>
          </a:p>
        </p:txBody>
      </p:sp>
    </p:spTree>
    <p:extLst>
      <p:ext uri="{BB962C8B-B14F-4D97-AF65-F5344CB8AC3E}">
        <p14:creationId xmlns:p14="http://schemas.microsoft.com/office/powerpoint/2010/main" val="45424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D17453DD-2288-45EC-A639-E2CD5E992BE9}"/>
              </a:ext>
            </a:extLst>
          </p:cNvPr>
          <p:cNvSpPr txBox="1"/>
          <p:nvPr/>
        </p:nvSpPr>
        <p:spPr>
          <a:xfrm>
            <a:off x="9323614" y="1477413"/>
            <a:ext cx="225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Drei Module: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Library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CLI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2EBAD3-491D-4B11-89C8-BC178BC6BDB7}"/>
              </a:ext>
            </a:extLst>
          </p:cNvPr>
          <p:cNvSpPr/>
          <p:nvPr/>
        </p:nvSpPr>
        <p:spPr>
          <a:xfrm>
            <a:off x="3858986" y="930729"/>
            <a:ext cx="4740728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525D35D-0E82-4E8E-B46C-3488AAF4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13" y="-60073"/>
            <a:ext cx="5450887" cy="689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D827775-381B-4ADA-819B-42CAB9D6F421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              16</a:t>
            </a:r>
          </a:p>
        </p:txBody>
      </p:sp>
    </p:spTree>
    <p:extLst>
      <p:ext uri="{BB962C8B-B14F-4D97-AF65-F5344CB8AC3E}">
        <p14:creationId xmlns:p14="http://schemas.microsoft.com/office/powerpoint/2010/main" val="226650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3404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>
                <a:cs typeface="Arial" pitchFamily="34" charset="0"/>
              </a:rPr>
              <a:t>Danke</a:t>
            </a:r>
            <a:endParaRPr lang="en-US" altLang="ko-KR" sz="5867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3850104" y="468464"/>
            <a:ext cx="8341895" cy="6067253"/>
          </a:xfrm>
          <a:prstGeom prst="rect">
            <a:avLst/>
          </a:prstGeom>
          <a:solidFill>
            <a:schemeClr val="bg1">
              <a:lumMod val="8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84909" y="528075"/>
            <a:ext cx="61916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>
                <a:latin typeface="+mj-lt"/>
                <a:cs typeface="Arial" pitchFamily="34" charset="0"/>
              </a:rPr>
              <a:t>Agenda</a:t>
            </a:r>
            <a:endParaRPr lang="ko-KR" altLang="en-US" sz="48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4701590" y="1343683"/>
            <a:ext cx="5465788" cy="527719"/>
            <a:chOff x="5747474" y="1324114"/>
            <a:chExt cx="5465788" cy="527719"/>
          </a:xfrm>
        </p:grpSpPr>
        <p:sp>
          <p:nvSpPr>
            <p:cNvPr id="9" name="TextBox 8"/>
            <p:cNvSpPr txBox="1"/>
            <p:nvPr/>
          </p:nvSpPr>
          <p:spPr>
            <a:xfrm>
              <a:off x="6705570" y="134400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de-DE" altLang="ko-KR" sz="2700" b="1">
                  <a:cs typeface="Arial" pitchFamily="34" charset="0"/>
                </a:rPr>
                <a:t>Team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47474" y="13241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de-DE" altLang="ko-KR" sz="2800" b="1">
                  <a:cs typeface="Arial" pitchFamily="34" charset="0"/>
                </a:rPr>
                <a:t>01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15C5F3-46BC-42F5-8C0C-91D1D7B9B8F1}"/>
              </a:ext>
            </a:extLst>
          </p:cNvPr>
          <p:cNvSpPr txBox="1"/>
          <p:nvPr/>
        </p:nvSpPr>
        <p:spPr>
          <a:xfrm>
            <a:off x="4701589" y="1811885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AE37B-26E9-4EEE-989E-B727A9446C72}"/>
              </a:ext>
            </a:extLst>
          </p:cNvPr>
          <p:cNvSpPr txBox="1"/>
          <p:nvPr/>
        </p:nvSpPr>
        <p:spPr>
          <a:xfrm>
            <a:off x="4701590" y="2285484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>
                <a:cs typeface="Arial" pitchFamily="34" charset="0"/>
              </a:rPr>
              <a:t>03</a:t>
            </a:r>
            <a:endParaRPr lang="ko-KR" altLang="en-US" sz="2800" b="1"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8970264" y="3313982"/>
            <a:ext cx="6066482" cy="376988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8">
            <a:extLst>
              <a:ext uri="{FF2B5EF4-FFF2-40B4-BE49-F238E27FC236}">
                <a16:creationId xmlns:a16="http://schemas.microsoft.com/office/drawing/2014/main" id="{98824D38-5D14-4073-B549-862A36DEEE6B}"/>
              </a:ext>
            </a:extLst>
          </p:cNvPr>
          <p:cNvSpPr txBox="1"/>
          <p:nvPr/>
        </p:nvSpPr>
        <p:spPr>
          <a:xfrm>
            <a:off x="5659686" y="1815805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Projektvorstellung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C8C0D6B6-9531-40C8-8A8C-A7073B755998}"/>
              </a:ext>
            </a:extLst>
          </p:cNvPr>
          <p:cNvSpPr txBox="1"/>
          <p:nvPr/>
        </p:nvSpPr>
        <p:spPr>
          <a:xfrm>
            <a:off x="5659686" y="2298122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Funktionsumfang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11978CEE-7E8C-47D2-8B79-C24075924B4B}"/>
              </a:ext>
            </a:extLst>
          </p:cNvPr>
          <p:cNvSpPr txBox="1"/>
          <p:nvPr/>
        </p:nvSpPr>
        <p:spPr>
          <a:xfrm>
            <a:off x="5659686" y="2768107"/>
            <a:ext cx="563151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Anforderungen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FD466C1-9157-44A3-9130-9818255B379F}"/>
              </a:ext>
            </a:extLst>
          </p:cNvPr>
          <p:cNvSpPr txBox="1"/>
          <p:nvPr/>
        </p:nvSpPr>
        <p:spPr>
          <a:xfrm>
            <a:off x="5659686" y="3795973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Risiken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C8E25E0F-0990-4EF4-9D8B-9A3059485D93}"/>
              </a:ext>
            </a:extLst>
          </p:cNvPr>
          <p:cNvSpPr txBox="1"/>
          <p:nvPr/>
        </p:nvSpPr>
        <p:spPr>
          <a:xfrm>
            <a:off x="5659686" y="3278266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Business Case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A06EC34A-8B96-4A65-B9A6-0C49D53D4697}"/>
              </a:ext>
            </a:extLst>
          </p:cNvPr>
          <p:cNvSpPr txBox="1"/>
          <p:nvPr/>
        </p:nvSpPr>
        <p:spPr>
          <a:xfrm>
            <a:off x="5659678" y="4790498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Tools</a:t>
            </a: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E995812-B924-416D-A8BF-A6D7391050DD}"/>
              </a:ext>
            </a:extLst>
          </p:cNvPr>
          <p:cNvSpPr txBox="1"/>
          <p:nvPr/>
        </p:nvSpPr>
        <p:spPr>
          <a:xfrm>
            <a:off x="5659678" y="5839954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Architektur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21DDCA17-20C3-43F0-B8D2-2000B9A21B6B}"/>
              </a:ext>
            </a:extLst>
          </p:cNvPr>
          <p:cNvSpPr txBox="1"/>
          <p:nvPr/>
        </p:nvSpPr>
        <p:spPr>
          <a:xfrm>
            <a:off x="5659682" y="4292225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Projektplan</a:t>
            </a: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767CC3A0-33ED-4D94-B57D-25498130C9FB}"/>
              </a:ext>
            </a:extLst>
          </p:cNvPr>
          <p:cNvSpPr txBox="1"/>
          <p:nvPr/>
        </p:nvSpPr>
        <p:spPr>
          <a:xfrm>
            <a:off x="5650295" y="5293896"/>
            <a:ext cx="503150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de-DE" altLang="ko-KR" sz="2700" b="1">
                <a:cs typeface="Arial" pitchFamily="34" charset="0"/>
              </a:rPr>
              <a:t>Modularisierung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3C05D4C6-98A1-4656-9BCF-A67F739588BE}"/>
              </a:ext>
            </a:extLst>
          </p:cNvPr>
          <p:cNvSpPr txBox="1"/>
          <p:nvPr/>
        </p:nvSpPr>
        <p:spPr>
          <a:xfrm>
            <a:off x="4701589" y="2769994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04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F21A7193-9225-4065-84AA-6A00E4E14664}"/>
              </a:ext>
            </a:extLst>
          </p:cNvPr>
          <p:cNvSpPr txBox="1"/>
          <p:nvPr/>
        </p:nvSpPr>
        <p:spPr>
          <a:xfrm>
            <a:off x="4701586" y="3270425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05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50DDB2D7-3DF8-489C-8D0E-AD0D18E0659A}"/>
              </a:ext>
            </a:extLst>
          </p:cNvPr>
          <p:cNvSpPr txBox="1"/>
          <p:nvPr/>
        </p:nvSpPr>
        <p:spPr>
          <a:xfrm>
            <a:off x="4701586" y="3777529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06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AB55F84F-2A1E-4EA0-B663-7A12D8EB79DF}"/>
              </a:ext>
            </a:extLst>
          </p:cNvPr>
          <p:cNvSpPr txBox="1"/>
          <p:nvPr/>
        </p:nvSpPr>
        <p:spPr>
          <a:xfrm>
            <a:off x="4701586" y="4294076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07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CE05C10C-E5C8-4BD8-B9BB-D2764A8B0589}"/>
              </a:ext>
            </a:extLst>
          </p:cNvPr>
          <p:cNvSpPr txBox="1"/>
          <p:nvPr/>
        </p:nvSpPr>
        <p:spPr>
          <a:xfrm>
            <a:off x="4701586" y="4794589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08</a:t>
            </a: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AF599270-ABF0-4049-BA8B-4E8641A898B7}"/>
              </a:ext>
            </a:extLst>
          </p:cNvPr>
          <p:cNvSpPr txBox="1"/>
          <p:nvPr/>
        </p:nvSpPr>
        <p:spPr>
          <a:xfrm>
            <a:off x="4701586" y="5296726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09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5A500BF4-712D-4304-AE9B-624948C41E56}"/>
              </a:ext>
            </a:extLst>
          </p:cNvPr>
          <p:cNvSpPr txBox="1"/>
          <p:nvPr/>
        </p:nvSpPr>
        <p:spPr>
          <a:xfrm>
            <a:off x="4701586" y="5821313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de-DE" altLang="ko-KR" sz="2800" b="1">
                <a:cs typeface="Arial" pitchFamily="34" charset="0"/>
              </a:rPr>
              <a:t>10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04E6C23-4FBE-45AB-BB78-560E4071B292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2</a:t>
            </a:r>
          </a:p>
        </p:txBody>
      </p:sp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458249-4BFB-4EF0-A830-9CC2A8BDB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01. Team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4D4CB6F-5388-4571-90A2-6D3B4E62B1A4}"/>
              </a:ext>
            </a:extLst>
          </p:cNvPr>
          <p:cNvSpPr txBox="1">
            <a:spLocks/>
          </p:cNvSpPr>
          <p:nvPr/>
        </p:nvSpPr>
        <p:spPr>
          <a:xfrm>
            <a:off x="98816" y="1639582"/>
            <a:ext cx="2430121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cs typeface="Arial" pitchFamily="34" charset="0"/>
              </a:rPr>
              <a:t>Antonia </a:t>
            </a:r>
            <a:r>
              <a:rPr lang="en-US" altLang="ko-KR" sz="1600" err="1">
                <a:cs typeface="Arial" pitchFamily="34" charset="0"/>
              </a:rPr>
              <a:t>Wermerskirch</a:t>
            </a:r>
            <a:endParaRPr lang="en-US" altLang="ko-KR" sz="16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44675E-E77D-45AF-98F9-7873B4DE608B}"/>
              </a:ext>
            </a:extLst>
          </p:cNvPr>
          <p:cNvGrpSpPr/>
          <p:nvPr/>
        </p:nvGrpSpPr>
        <p:grpSpPr>
          <a:xfrm>
            <a:off x="321822" y="4431996"/>
            <a:ext cx="1723917" cy="1152000"/>
            <a:chOff x="967710" y="4508196"/>
            <a:chExt cx="1723917" cy="1152000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26318517-B794-4FB3-AAE3-930988B4CBFE}"/>
                </a:ext>
              </a:extLst>
            </p:cNvPr>
            <p:cNvSpPr txBox="1">
              <a:spLocks/>
            </p:cNvSpPr>
            <p:nvPr/>
          </p:nvSpPr>
          <p:spPr>
            <a:xfrm>
              <a:off x="967710" y="4508196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err="1"/>
                <a:t>Projektleiterin</a:t>
              </a:r>
              <a:endParaRPr lang="en-US" altLang="ko-KR" sz="1600"/>
            </a:p>
          </p:txBody>
        </p:sp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AF0570D1-CF05-4A50-B806-AD81466C454F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cs typeface="Arial" pitchFamily="34" charset="0"/>
              </a:endParaRPr>
            </a:p>
          </p:txBody>
        </p:sp>
      </p:grp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B7F044F-2FA2-4863-83B4-1D24851B13A1}"/>
              </a:ext>
            </a:extLst>
          </p:cNvPr>
          <p:cNvSpPr txBox="1">
            <a:spLocks/>
          </p:cNvSpPr>
          <p:nvPr/>
        </p:nvSpPr>
        <p:spPr>
          <a:xfrm>
            <a:off x="2636106" y="1621264"/>
            <a:ext cx="2430121" cy="2966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cs typeface="Arial" pitchFamily="34" charset="0"/>
              </a:rPr>
              <a:t>Nora </a:t>
            </a:r>
            <a:r>
              <a:rPr lang="en-US" altLang="ko-KR" sz="1600" err="1">
                <a:cs typeface="Arial" pitchFamily="34" charset="0"/>
              </a:rPr>
              <a:t>Baitinger</a:t>
            </a:r>
            <a:endParaRPr lang="en-US" altLang="ko-KR" sz="16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993EEC-81DE-4E0B-8BE2-D778D6687E6A}"/>
              </a:ext>
            </a:extLst>
          </p:cNvPr>
          <p:cNvGrpSpPr/>
          <p:nvPr/>
        </p:nvGrpSpPr>
        <p:grpSpPr>
          <a:xfrm>
            <a:off x="2692494" y="4419116"/>
            <a:ext cx="2045307" cy="1164880"/>
            <a:chOff x="3856178" y="4495316"/>
            <a:chExt cx="2045307" cy="1164880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792C19C3-B9F3-49F8-9AB6-A37D51EB2C88}"/>
                </a:ext>
              </a:extLst>
            </p:cNvPr>
            <p:cNvSpPr txBox="1">
              <a:spLocks/>
            </p:cNvSpPr>
            <p:nvPr/>
          </p:nvSpPr>
          <p:spPr>
            <a:xfrm>
              <a:off x="4220285" y="4495316"/>
              <a:ext cx="1681200" cy="562292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err="1"/>
                <a:t>Technische</a:t>
              </a:r>
              <a:endParaRPr lang="en-US" altLang="ko-KR" sz="1600"/>
            </a:p>
            <a:p>
              <a:r>
                <a:rPr lang="en-US" altLang="ko-KR" sz="1600" err="1"/>
                <a:t>Dokumentation</a:t>
              </a:r>
              <a:endParaRPr lang="en-US" altLang="ko-KR" sz="1600"/>
            </a:p>
          </p:txBody>
        </p:sp>
        <p:sp>
          <p:nvSpPr>
            <p:cNvPr id="26" name="Text Placeholder 8">
              <a:extLst>
                <a:ext uri="{FF2B5EF4-FFF2-40B4-BE49-F238E27FC236}">
                  <a16:creationId xmlns:a16="http://schemas.microsoft.com/office/drawing/2014/main" id="{BBDB31B6-F1B5-44E6-80AC-898B11DA6F73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cs typeface="Arial" pitchFamily="34" charset="0"/>
              </a:endParaRPr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E99280E-691F-4C30-B15E-CAD4ED7C32F1}"/>
              </a:ext>
            </a:extLst>
          </p:cNvPr>
          <p:cNvSpPr txBox="1">
            <a:spLocks/>
          </p:cNvSpPr>
          <p:nvPr/>
        </p:nvSpPr>
        <p:spPr>
          <a:xfrm>
            <a:off x="5269526" y="1644729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cs typeface="Arial" pitchFamily="34" charset="0"/>
              </a:rPr>
              <a:t>Carl </a:t>
            </a:r>
            <a:r>
              <a:rPr lang="en-US" altLang="ko-KR" sz="1600" err="1">
                <a:cs typeface="Arial" pitchFamily="34" charset="0"/>
              </a:rPr>
              <a:t>Beese</a:t>
            </a:r>
            <a:endParaRPr lang="en-US" altLang="ko-KR" sz="1600"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9B529-75C2-4828-9A70-DE2004C46954}"/>
              </a:ext>
            </a:extLst>
          </p:cNvPr>
          <p:cNvGrpSpPr/>
          <p:nvPr/>
        </p:nvGrpSpPr>
        <p:grpSpPr>
          <a:xfrm>
            <a:off x="4898960" y="4515894"/>
            <a:ext cx="2037116" cy="1152000"/>
            <a:chOff x="6587629" y="4515894"/>
            <a:chExt cx="2037116" cy="1152000"/>
          </a:xfrm>
        </p:grpSpPr>
        <p:sp>
          <p:nvSpPr>
            <p:cNvPr id="28" name="Text Placeholder 12">
              <a:extLst>
                <a:ext uri="{FF2B5EF4-FFF2-40B4-BE49-F238E27FC236}">
                  <a16:creationId xmlns:a16="http://schemas.microsoft.com/office/drawing/2014/main" id="{EC9672E5-471E-43A2-B214-A4EE34398916}"/>
                </a:ext>
              </a:extLst>
            </p:cNvPr>
            <p:cNvSpPr txBox="1">
              <a:spLocks/>
            </p:cNvSpPr>
            <p:nvPr/>
          </p:nvSpPr>
          <p:spPr>
            <a:xfrm>
              <a:off x="6943545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err="1">
                  <a:cs typeface="Arial" pitchFamily="34" charset="0"/>
                </a:rPr>
                <a:t>Leitender</a:t>
              </a:r>
              <a:endParaRPr lang="en-US" altLang="ko-KR" sz="1600">
                <a:cs typeface="Arial" pitchFamily="34" charset="0"/>
              </a:endParaRPr>
            </a:p>
            <a:p>
              <a:r>
                <a:rPr lang="en-US" altLang="ko-KR" sz="1600" err="1">
                  <a:cs typeface="Arial" pitchFamily="34" charset="0"/>
                </a:rPr>
                <a:t>Entwickler</a:t>
              </a:r>
              <a:endParaRPr lang="en-US" altLang="ko-KR" sz="1600">
                <a:cs typeface="Arial" pitchFamily="34" charset="0"/>
              </a:endParaRPr>
            </a:p>
          </p:txBody>
        </p:sp>
        <p:sp>
          <p:nvSpPr>
            <p:cNvPr id="29" name="Text Placeholder 14">
              <a:extLst>
                <a:ext uri="{FF2B5EF4-FFF2-40B4-BE49-F238E27FC236}">
                  <a16:creationId xmlns:a16="http://schemas.microsoft.com/office/drawing/2014/main" id="{05668BEA-ABFA-40AC-8095-B181AEA8D86E}"/>
                </a:ext>
              </a:extLst>
            </p:cNvPr>
            <p:cNvSpPr txBox="1">
              <a:spLocks/>
            </p:cNvSpPr>
            <p:nvPr/>
          </p:nvSpPr>
          <p:spPr>
            <a:xfrm>
              <a:off x="6587629" y="4839894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.</a:t>
              </a:r>
              <a:endParaRPr lang="ko-KR" altLang="en-US">
                <a:cs typeface="Arial" pitchFamily="34" charset="0"/>
              </a:endParaRPr>
            </a:p>
          </p:txBody>
        </p:sp>
      </p:grp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1FFF6902-174C-4A96-9604-F760B65819CC}"/>
              </a:ext>
            </a:extLst>
          </p:cNvPr>
          <p:cNvSpPr txBox="1">
            <a:spLocks/>
          </p:cNvSpPr>
          <p:nvPr/>
        </p:nvSpPr>
        <p:spPr>
          <a:xfrm>
            <a:off x="7742374" y="1633498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cs typeface="Arial" pitchFamily="34" charset="0"/>
              </a:rPr>
              <a:t>Lara Mack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6F9FFC-02B6-4073-8C9E-ACE48E022EC1}"/>
              </a:ext>
            </a:extLst>
          </p:cNvPr>
          <p:cNvGrpSpPr/>
          <p:nvPr/>
        </p:nvGrpSpPr>
        <p:grpSpPr>
          <a:xfrm>
            <a:off x="7045958" y="4492687"/>
            <a:ext cx="2735260" cy="1316721"/>
            <a:chOff x="6955979" y="4498130"/>
            <a:chExt cx="2735260" cy="1316721"/>
          </a:xfrm>
        </p:grpSpPr>
        <p:sp>
          <p:nvSpPr>
            <p:cNvPr id="32" name="Text Placeholder 23">
              <a:extLst>
                <a:ext uri="{FF2B5EF4-FFF2-40B4-BE49-F238E27FC236}">
                  <a16:creationId xmlns:a16="http://schemas.microsoft.com/office/drawing/2014/main" id="{D2527C3E-F753-4F5A-95AB-DDBB43A86ECD}"/>
                </a:ext>
              </a:extLst>
            </p:cNvPr>
            <p:cNvSpPr txBox="1">
              <a:spLocks/>
            </p:cNvSpPr>
            <p:nvPr/>
          </p:nvSpPr>
          <p:spPr>
            <a:xfrm>
              <a:off x="7363172" y="4498130"/>
              <a:ext cx="213993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err="1"/>
                <a:t>Produktmanagerin</a:t>
              </a:r>
              <a:endParaRPr lang="en-US" altLang="ko-KR" sz="1600"/>
            </a:p>
          </p:txBody>
        </p:sp>
        <p:sp>
          <p:nvSpPr>
            <p:cNvPr id="33" name="Text Placeholder 30">
              <a:extLst>
                <a:ext uri="{FF2B5EF4-FFF2-40B4-BE49-F238E27FC236}">
                  <a16:creationId xmlns:a16="http://schemas.microsoft.com/office/drawing/2014/main" id="{102415BD-104A-4736-A87C-AF82196ABDA8}"/>
                </a:ext>
              </a:extLst>
            </p:cNvPr>
            <p:cNvSpPr txBox="1">
              <a:spLocks/>
            </p:cNvSpPr>
            <p:nvPr/>
          </p:nvSpPr>
          <p:spPr>
            <a:xfrm>
              <a:off x="6955979" y="4986851"/>
              <a:ext cx="273526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>
                  <a:cs typeface="Arial" pitchFamily="34" charset="0"/>
                </a:rPr>
                <a:t>inf18096@lehre.dhbw-stuttgart.de</a:t>
              </a:r>
              <a:endParaRPr lang="ko-KR" altLang="en-US" b="1">
                <a:cs typeface="Arial" pitchFamily="34" charset="0"/>
              </a:endParaRPr>
            </a:p>
          </p:txBody>
        </p:sp>
      </p:grp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87E3819-2FA8-4417-B85C-D28170C113F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2864551" y="2178976"/>
            <a:ext cx="1873250" cy="1871663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466AAB1-A0F0-46F4-B6AD-F37E6404697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3" b="10343"/>
          <a:stretch>
            <a:fillRect/>
          </a:stretch>
        </p:blipFill>
        <p:spPr>
          <a:xfrm>
            <a:off x="268514" y="2154908"/>
            <a:ext cx="1873250" cy="1871663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601C4C9F-0755-4F6A-B8A9-2B43E520FAA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b="11310"/>
          <a:stretch>
            <a:fillRect/>
          </a:stretch>
        </p:blipFill>
        <p:spPr>
          <a:xfrm>
            <a:off x="5174295" y="2193896"/>
            <a:ext cx="1871663" cy="1871663"/>
          </a:xfrm>
        </p:spPr>
      </p:pic>
      <p:pic>
        <p:nvPicPr>
          <p:cNvPr id="34" name="Bildplatzhalter 33">
            <a:extLst>
              <a:ext uri="{FF2B5EF4-FFF2-40B4-BE49-F238E27FC236}">
                <a16:creationId xmlns:a16="http://schemas.microsoft.com/office/drawing/2014/main" id="{C631BD77-EBAF-450A-8E57-A9F95AE2454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b="9879"/>
          <a:stretch>
            <a:fillRect/>
          </a:stretch>
        </p:blipFill>
        <p:spPr>
          <a:xfrm>
            <a:off x="7647142" y="2193896"/>
            <a:ext cx="1871663" cy="1871663"/>
          </a:xfrm>
        </p:spPr>
      </p:pic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543AD627-ED37-4D3F-8179-B0630EB1196E}"/>
              </a:ext>
            </a:extLst>
          </p:cNvPr>
          <p:cNvSpPr txBox="1">
            <a:spLocks/>
          </p:cNvSpPr>
          <p:nvPr/>
        </p:nvSpPr>
        <p:spPr>
          <a:xfrm>
            <a:off x="10279878" y="1599063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err="1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Bastiane</a:t>
            </a:r>
            <a:r>
              <a:rPr lang="en-US" altLang="ko-KR" sz="160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 Storz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DFF0A455-A29B-43E1-8EBB-1A2AB09F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661" y="2193925"/>
            <a:ext cx="1871634" cy="1871634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C71FB533-3D61-4958-A259-8A719DAAF923}"/>
              </a:ext>
            </a:extLst>
          </p:cNvPr>
          <p:cNvSpPr txBox="1">
            <a:spLocks/>
          </p:cNvSpPr>
          <p:nvPr/>
        </p:nvSpPr>
        <p:spPr>
          <a:xfrm>
            <a:off x="10045836" y="45158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err="1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Testmanagerin</a:t>
            </a:r>
            <a:endParaRPr lang="en-US" altLang="ko-KR" sz="1600">
              <a:solidFill>
                <a:schemeClr val="accent5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 Placeholder 30">
            <a:extLst>
              <a:ext uri="{FF2B5EF4-FFF2-40B4-BE49-F238E27FC236}">
                <a16:creationId xmlns:a16="http://schemas.microsoft.com/office/drawing/2014/main" id="{36383164-A790-4A90-A38F-810C49CEEA71}"/>
              </a:ext>
            </a:extLst>
          </p:cNvPr>
          <p:cNvSpPr txBox="1">
            <a:spLocks/>
          </p:cNvSpPr>
          <p:nvPr/>
        </p:nvSpPr>
        <p:spPr>
          <a:xfrm>
            <a:off x="9518806" y="4986851"/>
            <a:ext cx="273526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cs typeface="Arial" pitchFamily="34" charset="0"/>
              </a:rPr>
              <a:t>inf18175@lehre.dhbw-stuttgart.de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79" name="Text Placeholder 30">
            <a:extLst>
              <a:ext uri="{FF2B5EF4-FFF2-40B4-BE49-F238E27FC236}">
                <a16:creationId xmlns:a16="http://schemas.microsoft.com/office/drawing/2014/main" id="{D8A62C4B-472E-4905-BFDE-A0D9036C428A}"/>
              </a:ext>
            </a:extLst>
          </p:cNvPr>
          <p:cNvSpPr txBox="1">
            <a:spLocks/>
          </p:cNvSpPr>
          <p:nvPr/>
        </p:nvSpPr>
        <p:spPr>
          <a:xfrm>
            <a:off x="4742496" y="4981408"/>
            <a:ext cx="273526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cs typeface="Arial" pitchFamily="34" charset="0"/>
              </a:rPr>
              <a:t>carl.beese@yahoo.de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80" name="Text Placeholder 30">
            <a:extLst>
              <a:ext uri="{FF2B5EF4-FFF2-40B4-BE49-F238E27FC236}">
                <a16:creationId xmlns:a16="http://schemas.microsoft.com/office/drawing/2014/main" id="{324226FD-1FDD-4386-90AF-93CC420A4474}"/>
              </a:ext>
            </a:extLst>
          </p:cNvPr>
          <p:cNvSpPr txBox="1">
            <a:spLocks/>
          </p:cNvSpPr>
          <p:nvPr/>
        </p:nvSpPr>
        <p:spPr>
          <a:xfrm>
            <a:off x="2520417" y="4981408"/>
            <a:ext cx="273526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cs typeface="Arial" pitchFamily="34" charset="0"/>
              </a:rPr>
              <a:t>inf18096@lehre.dhbw-stuttgart.de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81" name="Text Placeholder 30">
            <a:extLst>
              <a:ext uri="{FF2B5EF4-FFF2-40B4-BE49-F238E27FC236}">
                <a16:creationId xmlns:a16="http://schemas.microsoft.com/office/drawing/2014/main" id="{A9466A5B-1075-4271-9B11-734C554DEA3E}"/>
              </a:ext>
            </a:extLst>
          </p:cNvPr>
          <p:cNvSpPr txBox="1">
            <a:spLocks/>
          </p:cNvSpPr>
          <p:nvPr/>
        </p:nvSpPr>
        <p:spPr>
          <a:xfrm>
            <a:off x="-22423" y="4981408"/>
            <a:ext cx="273526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cs typeface="Arial" pitchFamily="34" charset="0"/>
              </a:rPr>
              <a:t>inf18156@lehre.dhbw-stuttgart.de</a:t>
            </a:r>
            <a:endParaRPr lang="ko-KR" altLang="en-US" b="1">
              <a:cs typeface="Arial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403AB4F-3395-407A-BA52-E670901B6A91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3</a:t>
            </a:r>
          </a:p>
        </p:txBody>
      </p:sp>
    </p:spTree>
    <p:extLst>
      <p:ext uri="{BB962C8B-B14F-4D97-AF65-F5344CB8AC3E}">
        <p14:creationId xmlns:p14="http://schemas.microsoft.com/office/powerpoint/2010/main" val="149506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44F568-2D2A-4A12-B916-F676EE51F4C3}"/>
              </a:ext>
            </a:extLst>
          </p:cNvPr>
          <p:cNvSpPr/>
          <p:nvPr/>
        </p:nvSpPr>
        <p:spPr>
          <a:xfrm>
            <a:off x="617588" y="-81644"/>
            <a:ext cx="3134016" cy="6939643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BFFD1-8F4D-413A-ABBD-6066BD51899B}"/>
              </a:ext>
            </a:extLst>
          </p:cNvPr>
          <p:cNvSpPr txBox="1"/>
          <p:nvPr/>
        </p:nvSpPr>
        <p:spPr>
          <a:xfrm>
            <a:off x="710781" y="321942"/>
            <a:ext cx="1120907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accent2"/>
                </a:solidFill>
                <a:latin typeface="+mj-lt"/>
                <a:cs typeface="Arial" pitchFamily="34" charset="0"/>
              </a:rPr>
              <a:t>			   02. </a:t>
            </a:r>
            <a:r>
              <a:rPr lang="de-DE" altLang="ko-KR" sz="5400">
                <a:solidFill>
                  <a:schemeClr val="accent2"/>
                </a:solidFill>
                <a:latin typeface="+mj-lt"/>
                <a:cs typeface="Arial" pitchFamily="34" charset="0"/>
              </a:rPr>
              <a:t>Projektvorstellung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6BFFD-626E-4E54-A59A-6E94BAC4DE6B}"/>
              </a:ext>
            </a:extLst>
          </p:cNvPr>
          <p:cNvSpPr txBox="1"/>
          <p:nvPr/>
        </p:nvSpPr>
        <p:spPr>
          <a:xfrm>
            <a:off x="710781" y="2402610"/>
            <a:ext cx="29545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Konvertierung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einer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Datei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In Software implementierbare Bibliothek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Dateikonvertierung GUI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Konvertierung per CLI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854399-6750-404E-9883-AE28C497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75" y="1238610"/>
            <a:ext cx="5886467" cy="53237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BF86C7-7396-4FE5-8BBF-36185A856766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4</a:t>
            </a:r>
          </a:p>
        </p:txBody>
      </p:sp>
    </p:spTree>
    <p:extLst>
      <p:ext uri="{BB962C8B-B14F-4D97-AF65-F5344CB8AC3E}">
        <p14:creationId xmlns:p14="http://schemas.microsoft.com/office/powerpoint/2010/main" val="148751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03. </a:t>
            </a:r>
            <a:r>
              <a:rPr lang="de-DE" dirty="0"/>
              <a:t>Funktionsumfang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09302F-C549-4032-97E0-8ED36C7C58A3}"/>
              </a:ext>
            </a:extLst>
          </p:cNvPr>
          <p:cNvCxnSpPr>
            <a:cxnSpLocks/>
            <a:stCxn id="22" idx="3"/>
            <a:endCxn id="4" idx="7"/>
          </p:cNvCxnSpPr>
          <p:nvPr/>
        </p:nvCxnSpPr>
        <p:spPr>
          <a:xfrm flipH="1">
            <a:off x="2510352" y="2688616"/>
            <a:ext cx="835465" cy="628064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F0FB9C-D70F-4561-8B0C-723B3B4BF42C}"/>
              </a:ext>
            </a:extLst>
          </p:cNvPr>
          <p:cNvCxnSpPr>
            <a:cxnSpLocks/>
            <a:stCxn id="23" idx="2"/>
            <a:endCxn id="4" idx="6"/>
          </p:cNvCxnSpPr>
          <p:nvPr/>
        </p:nvCxnSpPr>
        <p:spPr>
          <a:xfrm flipH="1">
            <a:off x="2784531" y="3976313"/>
            <a:ext cx="945016" cy="2292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3B5C3D-5915-4475-9AAA-13F795AF9300}"/>
              </a:ext>
            </a:extLst>
          </p:cNvPr>
          <p:cNvCxnSpPr>
            <a:cxnSpLocks/>
            <a:stCxn id="24" idx="1"/>
            <a:endCxn id="4" idx="5"/>
          </p:cNvCxnSpPr>
          <p:nvPr/>
        </p:nvCxnSpPr>
        <p:spPr>
          <a:xfrm flipH="1" flipV="1">
            <a:off x="2510352" y="4640530"/>
            <a:ext cx="835465" cy="636203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DF80-721F-4287-AD3C-F07B8CEDB5F0}"/>
              </a:ext>
            </a:extLst>
          </p:cNvPr>
          <p:cNvSpPr/>
          <p:nvPr/>
        </p:nvSpPr>
        <p:spPr>
          <a:xfrm>
            <a:off x="4426626" y="1937884"/>
            <a:ext cx="6491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Konvertierung von IODD, ESI und CSP+ Dateien zu AML-Datei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A01FB5-0DE4-4C89-ABC2-45147F5458CF}"/>
              </a:ext>
            </a:extLst>
          </p:cNvPr>
          <p:cNvSpPr/>
          <p:nvPr/>
        </p:nvSpPr>
        <p:spPr>
          <a:xfrm>
            <a:off x="4992667" y="3805889"/>
            <a:ext cx="690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Keine Konvertierung von AML zu IODD, ESI and CSP+ Dateien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F2EB7-6089-43BF-9508-5AB99C3166BC}"/>
              </a:ext>
            </a:extLst>
          </p:cNvPr>
          <p:cNvSpPr/>
          <p:nvPr/>
        </p:nvSpPr>
        <p:spPr>
          <a:xfrm>
            <a:off x="4426625" y="5458326"/>
            <a:ext cx="122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Optionen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A2317-B099-472B-ACC6-7F063DC72CC3}"/>
              </a:ext>
            </a:extLst>
          </p:cNvPr>
          <p:cNvSpPr txBox="1"/>
          <p:nvPr/>
        </p:nvSpPr>
        <p:spPr>
          <a:xfrm>
            <a:off x="5540828" y="5458326"/>
            <a:ext cx="59128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Auswahl des Dateinamens und des Zielverzeichnisses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Auswahl der der Eingabedatei mit automatischer Erkennung des Dateiformats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B9D80D7-5902-4DD0-AFCC-4A6277C37E9B}"/>
              </a:ext>
            </a:extLst>
          </p:cNvPr>
          <p:cNvGrpSpPr/>
          <p:nvPr/>
        </p:nvGrpSpPr>
        <p:grpSpPr>
          <a:xfrm>
            <a:off x="912323" y="3042501"/>
            <a:ext cx="1872208" cy="1872208"/>
            <a:chOff x="912323" y="3042501"/>
            <a:chExt cx="1872208" cy="187220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827E0F-5713-43CD-9DB5-8DFAF882BCD9}"/>
                </a:ext>
              </a:extLst>
            </p:cNvPr>
            <p:cNvGrpSpPr/>
            <p:nvPr/>
          </p:nvGrpSpPr>
          <p:grpSpPr>
            <a:xfrm>
              <a:off x="912323" y="3042501"/>
              <a:ext cx="1872208" cy="1872208"/>
              <a:chOff x="912323" y="3042501"/>
              <a:chExt cx="1872208" cy="187220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BB84BAF-7C8E-4008-990C-78C49DF68D75}"/>
                  </a:ext>
                </a:extLst>
              </p:cNvPr>
              <p:cNvSpPr/>
              <p:nvPr/>
            </p:nvSpPr>
            <p:spPr>
              <a:xfrm>
                <a:off x="912323" y="3042501"/>
                <a:ext cx="1872208" cy="1872208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BFB477D-221B-4C08-A2D3-E8CC0A34B491}"/>
                  </a:ext>
                </a:extLst>
              </p:cNvPr>
              <p:cNvSpPr/>
              <p:nvPr/>
            </p:nvSpPr>
            <p:spPr>
              <a:xfrm>
                <a:off x="1036053" y="3166231"/>
                <a:ext cx="1624749" cy="16247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8EB6D7-89FF-48B2-B860-BE7F7603E786}"/>
                </a:ext>
              </a:extLst>
            </p:cNvPr>
            <p:cNvSpPr/>
            <p:nvPr/>
          </p:nvSpPr>
          <p:spPr>
            <a:xfrm>
              <a:off x="1126078" y="4004197"/>
              <a:ext cx="14551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altLang="ko-KR" sz="1600" b="1">
                  <a:solidFill>
                    <a:schemeClr val="bg1"/>
                  </a:solidFill>
                </a:rPr>
                <a:t>Funktions-</a:t>
              </a:r>
            </a:p>
            <a:p>
              <a:pPr algn="ctr"/>
              <a:r>
                <a:rPr lang="de-DE" altLang="ko-KR" sz="1600" b="1">
                  <a:solidFill>
                    <a:schemeClr val="bg1"/>
                  </a:solidFill>
                </a:rPr>
                <a:t>umfang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091D623-334E-4C18-B3F8-84A135B2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247" y="3266259"/>
              <a:ext cx="788360" cy="788360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D9EE997-C6A4-40D3-BD47-D35547D94105}"/>
              </a:ext>
            </a:extLst>
          </p:cNvPr>
          <p:cNvGrpSpPr/>
          <p:nvPr/>
        </p:nvGrpSpPr>
        <p:grpSpPr>
          <a:xfrm>
            <a:off x="3194107" y="1804388"/>
            <a:ext cx="1035938" cy="1035938"/>
            <a:chOff x="3194107" y="1804388"/>
            <a:chExt cx="1035938" cy="10359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77D24C-6A44-4A34-B6BD-96ED38B0C126}"/>
                </a:ext>
              </a:extLst>
            </p:cNvPr>
            <p:cNvGrpSpPr/>
            <p:nvPr/>
          </p:nvGrpSpPr>
          <p:grpSpPr>
            <a:xfrm>
              <a:off x="3194107" y="1804388"/>
              <a:ext cx="1035938" cy="1035938"/>
              <a:chOff x="3194107" y="1804388"/>
              <a:chExt cx="1035938" cy="103593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F912D03-7263-42FB-ABC2-8B5195EB6097}"/>
                  </a:ext>
                </a:extLst>
              </p:cNvPr>
              <p:cNvSpPr/>
              <p:nvPr/>
            </p:nvSpPr>
            <p:spPr>
              <a:xfrm>
                <a:off x="3194107" y="1804388"/>
                <a:ext cx="1035938" cy="1035938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BD22F3B-1750-4F80-9521-1AB9CA65A7CB}"/>
                  </a:ext>
                </a:extLst>
              </p:cNvPr>
              <p:cNvSpPr/>
              <p:nvPr/>
            </p:nvSpPr>
            <p:spPr>
              <a:xfrm>
                <a:off x="3241732" y="1856597"/>
                <a:ext cx="936104" cy="93610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AE20DA5-E87A-4A3C-B430-F16CCEE9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947" y="1930277"/>
              <a:ext cx="743673" cy="743673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56165E5-708C-4CF8-983B-0AB4DD1AA3D2}"/>
              </a:ext>
            </a:extLst>
          </p:cNvPr>
          <p:cNvGrpSpPr/>
          <p:nvPr/>
        </p:nvGrpSpPr>
        <p:grpSpPr>
          <a:xfrm>
            <a:off x="3194107" y="3458344"/>
            <a:ext cx="1571378" cy="2702617"/>
            <a:chOff x="3194107" y="3458344"/>
            <a:chExt cx="1571378" cy="270261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6561BEA-C766-4B73-9AF3-C6D210D6676A}"/>
                </a:ext>
              </a:extLst>
            </p:cNvPr>
            <p:cNvGrpSpPr/>
            <p:nvPr/>
          </p:nvGrpSpPr>
          <p:grpSpPr>
            <a:xfrm>
              <a:off x="3194107" y="5125023"/>
              <a:ext cx="1035938" cy="1035938"/>
              <a:chOff x="3194107" y="5125023"/>
              <a:chExt cx="1035938" cy="103593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5ACDC32-C700-4C77-A07F-71295472F637}"/>
                  </a:ext>
                </a:extLst>
              </p:cNvPr>
              <p:cNvSpPr/>
              <p:nvPr/>
            </p:nvSpPr>
            <p:spPr>
              <a:xfrm>
                <a:off x="3194107" y="5125023"/>
                <a:ext cx="1035938" cy="1035938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F69CBB-DAC2-475A-948F-C869B4775835}"/>
                  </a:ext>
                </a:extLst>
              </p:cNvPr>
              <p:cNvSpPr/>
              <p:nvPr/>
            </p:nvSpPr>
            <p:spPr>
              <a:xfrm>
                <a:off x="3241732" y="5177232"/>
                <a:ext cx="936104" cy="93610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85D6DC39-0CB9-4199-BD34-F7D72DF888FA}"/>
                </a:ext>
              </a:extLst>
            </p:cNvPr>
            <p:cNvGrpSpPr/>
            <p:nvPr/>
          </p:nvGrpSpPr>
          <p:grpSpPr>
            <a:xfrm>
              <a:off x="3729547" y="3458344"/>
              <a:ext cx="1035938" cy="1035938"/>
              <a:chOff x="3729547" y="3458344"/>
              <a:chExt cx="1035938" cy="103593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AB2DE34-D024-45C8-8813-4E55217C3687}"/>
                  </a:ext>
                </a:extLst>
              </p:cNvPr>
              <p:cNvGrpSpPr/>
              <p:nvPr/>
            </p:nvGrpSpPr>
            <p:grpSpPr>
              <a:xfrm>
                <a:off x="3729547" y="3458344"/>
                <a:ext cx="1035938" cy="1035938"/>
                <a:chOff x="3729547" y="3458344"/>
                <a:chExt cx="1035938" cy="1035938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B611E1B-62FF-481F-A0A7-630C8BD8D774}"/>
                    </a:ext>
                  </a:extLst>
                </p:cNvPr>
                <p:cNvSpPr/>
                <p:nvPr/>
              </p:nvSpPr>
              <p:spPr>
                <a:xfrm>
                  <a:off x="3729547" y="3458344"/>
                  <a:ext cx="1035938" cy="1035938"/>
                </a:xfrm>
                <a:prstGeom prst="ellipse">
                  <a:avLst/>
                </a:prstGeom>
                <a:solidFill>
                  <a:schemeClr val="accent3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76AD513F-03C4-406B-B736-2FB73E8C9F96}"/>
                    </a:ext>
                  </a:extLst>
                </p:cNvPr>
                <p:cNvSpPr/>
                <p:nvPr/>
              </p:nvSpPr>
              <p:spPr>
                <a:xfrm>
                  <a:off x="3777172" y="3510553"/>
                  <a:ext cx="936104" cy="93610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ACC8B269-602C-45A3-8169-CB9F18E4B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300" y="3641927"/>
                <a:ext cx="663847" cy="663847"/>
              </a:xfrm>
              <a:prstGeom prst="rect">
                <a:avLst/>
              </a:prstGeom>
            </p:spPr>
          </p:pic>
        </p:grp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984F47AC-5C1E-44F0-BCCB-DCFBA628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371" y="5309075"/>
              <a:ext cx="663249" cy="663249"/>
            </a:xfrm>
            <a:prstGeom prst="rect">
              <a:avLst/>
            </a:prstGeom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82282EE9-A003-4438-ADA4-DB08173C4194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5</a:t>
            </a:r>
          </a:p>
        </p:txBody>
      </p:sp>
    </p:spTree>
    <p:extLst>
      <p:ext uri="{BB962C8B-B14F-4D97-AF65-F5344CB8AC3E}">
        <p14:creationId xmlns:p14="http://schemas.microsoft.com/office/powerpoint/2010/main" val="254385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75">
            <a:extLst>
              <a:ext uri="{FF2B5EF4-FFF2-40B4-BE49-F238E27FC236}">
                <a16:creationId xmlns:a16="http://schemas.microsoft.com/office/drawing/2014/main" id="{9DE323AB-C7FB-4E18-91A5-0219BED5B9EB}"/>
              </a:ext>
            </a:extLst>
          </p:cNvPr>
          <p:cNvSpPr/>
          <p:nvPr/>
        </p:nvSpPr>
        <p:spPr>
          <a:xfrm rot="18900000" flipH="1">
            <a:off x="3700727" y="5182985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75">
            <a:extLst>
              <a:ext uri="{FF2B5EF4-FFF2-40B4-BE49-F238E27FC236}">
                <a16:creationId xmlns:a16="http://schemas.microsoft.com/office/drawing/2014/main" id="{92A9DB42-D57C-4242-A739-11C2D5A99228}"/>
              </a:ext>
            </a:extLst>
          </p:cNvPr>
          <p:cNvSpPr/>
          <p:nvPr/>
        </p:nvSpPr>
        <p:spPr>
          <a:xfrm rot="2700000" flipH="1">
            <a:off x="3697414" y="2133331"/>
            <a:ext cx="714166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FFCC5BC-6981-4DAE-9150-594BB7978FFE}"/>
              </a:ext>
            </a:extLst>
          </p:cNvPr>
          <p:cNvSpPr/>
          <p:nvPr/>
        </p:nvSpPr>
        <p:spPr>
          <a:xfrm flipH="1">
            <a:off x="3014745" y="3642508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75">
            <a:extLst>
              <a:ext uri="{FF2B5EF4-FFF2-40B4-BE49-F238E27FC236}">
                <a16:creationId xmlns:a16="http://schemas.microsoft.com/office/drawing/2014/main" id="{2178C726-EF7F-4886-AF42-AD34E57A2A0C}"/>
              </a:ext>
            </a:extLst>
          </p:cNvPr>
          <p:cNvSpPr/>
          <p:nvPr/>
        </p:nvSpPr>
        <p:spPr>
          <a:xfrm rot="2700000">
            <a:off x="7767798" y="5182985"/>
            <a:ext cx="714164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AC399672-CF34-463D-BBC1-8C80859F12F9}"/>
              </a:ext>
            </a:extLst>
          </p:cNvPr>
          <p:cNvSpPr/>
          <p:nvPr/>
        </p:nvSpPr>
        <p:spPr>
          <a:xfrm rot="18900000">
            <a:off x="7771109" y="2133331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Oval 75">
            <a:extLst>
              <a:ext uri="{FF2B5EF4-FFF2-40B4-BE49-F238E27FC236}">
                <a16:creationId xmlns:a16="http://schemas.microsoft.com/office/drawing/2014/main" id="{9CF82D55-9F45-4C89-BB42-68A555CCCC24}"/>
              </a:ext>
            </a:extLst>
          </p:cNvPr>
          <p:cNvSpPr/>
          <p:nvPr/>
        </p:nvSpPr>
        <p:spPr>
          <a:xfrm>
            <a:off x="8447723" y="3642508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04. </a:t>
            </a:r>
            <a:r>
              <a:rPr lang="en-US" err="1"/>
              <a:t>Anforderungen</a:t>
            </a:r>
            <a:endParaRPr lang="en-US"/>
          </a:p>
        </p:txBody>
      </p:sp>
      <p:sp>
        <p:nvSpPr>
          <p:cNvPr id="4" name="Oval 75">
            <a:extLst>
              <a:ext uri="{FF2B5EF4-FFF2-40B4-BE49-F238E27FC236}">
                <a16:creationId xmlns:a16="http://schemas.microsoft.com/office/drawing/2014/main" id="{AC0DD2B4-BC2E-45BB-B590-F863D9CCACF6}"/>
              </a:ext>
            </a:extLst>
          </p:cNvPr>
          <p:cNvSpPr/>
          <p:nvPr/>
        </p:nvSpPr>
        <p:spPr>
          <a:xfrm rot="18900000" flipH="1">
            <a:off x="3768904" y="5253609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Straight Connector 95">
            <a:extLst>
              <a:ext uri="{FF2B5EF4-FFF2-40B4-BE49-F238E27FC236}">
                <a16:creationId xmlns:a16="http://schemas.microsoft.com/office/drawing/2014/main" id="{D05AA43D-AEA3-49A0-BCCA-6C85B8FCEE33}"/>
              </a:ext>
            </a:extLst>
          </p:cNvPr>
          <p:cNvCxnSpPr>
            <a:cxnSpLocks/>
          </p:cNvCxnSpPr>
          <p:nvPr/>
        </p:nvCxnSpPr>
        <p:spPr>
          <a:xfrm rot="18900000">
            <a:off x="4238898" y="5009817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5">
            <a:extLst>
              <a:ext uri="{FF2B5EF4-FFF2-40B4-BE49-F238E27FC236}">
                <a16:creationId xmlns:a16="http://schemas.microsoft.com/office/drawing/2014/main" id="{0B531B05-4172-47DB-8231-1DA3288828F3}"/>
              </a:ext>
            </a:extLst>
          </p:cNvPr>
          <p:cNvCxnSpPr>
            <a:cxnSpLocks/>
          </p:cNvCxnSpPr>
          <p:nvPr/>
        </p:nvCxnSpPr>
        <p:spPr>
          <a:xfrm rot="2700000">
            <a:off x="4222302" y="3033949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A4E0946-B87F-474E-881E-179A94A65937}"/>
              </a:ext>
            </a:extLst>
          </p:cNvPr>
          <p:cNvSpPr/>
          <p:nvPr/>
        </p:nvSpPr>
        <p:spPr>
          <a:xfrm flipH="1">
            <a:off x="3085950" y="3704188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B90948-78DA-49BC-8F96-004100484E85}"/>
              </a:ext>
            </a:extLst>
          </p:cNvPr>
          <p:cNvCxnSpPr>
            <a:cxnSpLocks/>
          </p:cNvCxnSpPr>
          <p:nvPr/>
        </p:nvCxnSpPr>
        <p:spPr>
          <a:xfrm>
            <a:off x="3771690" y="4000040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75">
            <a:extLst>
              <a:ext uri="{FF2B5EF4-FFF2-40B4-BE49-F238E27FC236}">
                <a16:creationId xmlns:a16="http://schemas.microsoft.com/office/drawing/2014/main" id="{4683830A-D627-4F20-8E5F-C130ABD7D550}"/>
              </a:ext>
            </a:extLst>
          </p:cNvPr>
          <p:cNvSpPr/>
          <p:nvPr/>
        </p:nvSpPr>
        <p:spPr>
          <a:xfrm rot="2700000">
            <a:off x="7835974" y="5253609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8" name="Straight Connector 95">
            <a:extLst>
              <a:ext uri="{FF2B5EF4-FFF2-40B4-BE49-F238E27FC236}">
                <a16:creationId xmlns:a16="http://schemas.microsoft.com/office/drawing/2014/main" id="{28313402-0793-41BE-9A21-35CE8FB49F8F}"/>
              </a:ext>
            </a:extLst>
          </p:cNvPr>
          <p:cNvCxnSpPr>
            <a:cxnSpLocks/>
          </p:cNvCxnSpPr>
          <p:nvPr/>
        </p:nvCxnSpPr>
        <p:spPr>
          <a:xfrm rot="2700000" flipH="1">
            <a:off x="7218897" y="5009817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75">
            <a:extLst>
              <a:ext uri="{FF2B5EF4-FFF2-40B4-BE49-F238E27FC236}">
                <a16:creationId xmlns:a16="http://schemas.microsoft.com/office/drawing/2014/main" id="{A9E62842-A7B5-4658-99C1-3E31A0441984}"/>
              </a:ext>
            </a:extLst>
          </p:cNvPr>
          <p:cNvSpPr/>
          <p:nvPr/>
        </p:nvSpPr>
        <p:spPr>
          <a:xfrm rot="18900000">
            <a:off x="7839286" y="2203955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2" name="Straight Connector 95">
            <a:extLst>
              <a:ext uri="{FF2B5EF4-FFF2-40B4-BE49-F238E27FC236}">
                <a16:creationId xmlns:a16="http://schemas.microsoft.com/office/drawing/2014/main" id="{E45A8BFE-F389-48FD-A477-8ABC982617D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235493" y="3033949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95">
            <a:extLst>
              <a:ext uri="{FF2B5EF4-FFF2-40B4-BE49-F238E27FC236}">
                <a16:creationId xmlns:a16="http://schemas.microsoft.com/office/drawing/2014/main" id="{23D66E22-08F6-4483-B130-FEE48B39AF13}"/>
              </a:ext>
            </a:extLst>
          </p:cNvPr>
          <p:cNvCxnSpPr>
            <a:cxnSpLocks/>
          </p:cNvCxnSpPr>
          <p:nvPr/>
        </p:nvCxnSpPr>
        <p:spPr>
          <a:xfrm flipH="1">
            <a:off x="7686105" y="4000040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1E767F-74BC-4D15-865F-C4A29D30DE3A}"/>
              </a:ext>
            </a:extLst>
          </p:cNvPr>
          <p:cNvGrpSpPr/>
          <p:nvPr/>
        </p:nvGrpSpPr>
        <p:grpSpPr>
          <a:xfrm>
            <a:off x="4499812" y="3037469"/>
            <a:ext cx="3174618" cy="1941592"/>
            <a:chOff x="2975812" y="2736845"/>
            <a:chExt cx="3174618" cy="19415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AA23E9-A4C1-4C10-9B19-4DC2AE1DD2B0}"/>
                </a:ext>
              </a:extLst>
            </p:cNvPr>
            <p:cNvGrpSpPr/>
            <p:nvPr/>
          </p:nvGrpSpPr>
          <p:grpSpPr>
            <a:xfrm>
              <a:off x="3163801" y="2903912"/>
              <a:ext cx="2808230" cy="1622534"/>
              <a:chOff x="3163801" y="2903912"/>
              <a:chExt cx="2808230" cy="162253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8BB10E5-C1A8-475B-A64C-85936B5042D5}"/>
                  </a:ext>
                </a:extLst>
              </p:cNvPr>
              <p:cNvSpPr/>
              <p:nvPr/>
            </p:nvSpPr>
            <p:spPr>
              <a:xfrm>
                <a:off x="3163801" y="2903912"/>
                <a:ext cx="1622533" cy="1622534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146CBC0-2F6D-4760-9609-82D43D336E02}"/>
                  </a:ext>
                </a:extLst>
              </p:cNvPr>
              <p:cNvSpPr/>
              <p:nvPr/>
            </p:nvSpPr>
            <p:spPr>
              <a:xfrm>
                <a:off x="4349498" y="2903912"/>
                <a:ext cx="1622533" cy="1622534"/>
              </a:xfrm>
              <a:prstGeom prst="ellipse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9AF8ACD-DA95-4B34-A6C4-9538D38A7F7A}"/>
                </a:ext>
              </a:extLst>
            </p:cNvPr>
            <p:cNvSpPr/>
            <p:nvPr/>
          </p:nvSpPr>
          <p:spPr>
            <a:xfrm rot="2700000" flipH="1" flipV="1">
              <a:off x="2975812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D0E79F1-1290-41CF-B627-1481EBE9F171}"/>
                </a:ext>
              </a:extLst>
            </p:cNvPr>
            <p:cNvSpPr/>
            <p:nvPr/>
          </p:nvSpPr>
          <p:spPr>
            <a:xfrm rot="18900000" flipV="1">
              <a:off x="4208838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1F1A64-9187-46A6-8265-B543F69036AB}"/>
              </a:ext>
            </a:extLst>
          </p:cNvPr>
          <p:cNvGrpSpPr/>
          <p:nvPr/>
        </p:nvGrpSpPr>
        <p:grpSpPr>
          <a:xfrm>
            <a:off x="265892" y="3563800"/>
            <a:ext cx="2662329" cy="954107"/>
            <a:chOff x="226724" y="3910790"/>
            <a:chExt cx="2094572" cy="95410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7543E6-B64B-425A-BD8C-267A261BF5D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2E7875-2469-4A27-8B32-A2269DBA7D35}"/>
                </a:ext>
              </a:extLst>
            </p:cNvPr>
            <p:cNvSpPr txBox="1"/>
            <p:nvPr/>
          </p:nvSpPr>
          <p:spPr>
            <a:xfrm>
              <a:off x="226724" y="3910790"/>
              <a:ext cx="2094572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Import, Validierung und Konvertierung von IODD, ESI und CSP+ Dateien in ein AMLX-Paket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F1B523-3A2B-436A-8CD4-ED73770A07B9}"/>
              </a:ext>
            </a:extLst>
          </p:cNvPr>
          <p:cNvGrpSpPr/>
          <p:nvPr/>
        </p:nvGrpSpPr>
        <p:grpSpPr>
          <a:xfrm>
            <a:off x="563842" y="2324585"/>
            <a:ext cx="3084652" cy="523220"/>
            <a:chOff x="578400" y="4161844"/>
            <a:chExt cx="167704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FE72C2-CA0F-44AA-AC90-CF4EB3B7151F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226FB3-3BFD-4CE0-8A31-8332E96D33EF}"/>
                </a:ext>
              </a:extLst>
            </p:cNvPr>
            <p:cNvSpPr txBox="1"/>
            <p:nvPr/>
          </p:nvSpPr>
          <p:spPr>
            <a:xfrm>
              <a:off x="629511" y="4161844"/>
              <a:ext cx="1625933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Dateikonvertierung Library DD2AML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68EFC0-CD08-4BDB-9884-590A6F6DA42E}"/>
              </a:ext>
            </a:extLst>
          </p:cNvPr>
          <p:cNvSpPr txBox="1"/>
          <p:nvPr/>
        </p:nvSpPr>
        <p:spPr>
          <a:xfrm>
            <a:off x="1120463" y="5483250"/>
            <a:ext cx="250076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de-DE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Transformationsregeln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C4836B-84AC-4593-8CDB-1F98E4225728}"/>
              </a:ext>
            </a:extLst>
          </p:cNvPr>
          <p:cNvGrpSpPr/>
          <p:nvPr/>
        </p:nvGrpSpPr>
        <p:grpSpPr>
          <a:xfrm>
            <a:off x="9233094" y="3828168"/>
            <a:ext cx="2199975" cy="547730"/>
            <a:chOff x="540188" y="4109181"/>
            <a:chExt cx="1655547" cy="5477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0BEFFA-188F-42D1-A532-09A21C1746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E1945B-CCFE-4E4A-805B-4A0C713A1504}"/>
                </a:ext>
              </a:extLst>
            </p:cNvPr>
            <p:cNvSpPr txBox="1"/>
            <p:nvPr/>
          </p:nvSpPr>
          <p:spPr>
            <a:xfrm>
              <a:off x="540188" y="4109181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License AGPL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F157C0-27DD-476F-A6B2-9CC2D61560BA}"/>
              </a:ext>
            </a:extLst>
          </p:cNvPr>
          <p:cNvGrpSpPr/>
          <p:nvPr/>
        </p:nvGrpSpPr>
        <p:grpSpPr>
          <a:xfrm>
            <a:off x="8489604" y="2038676"/>
            <a:ext cx="2835256" cy="1123384"/>
            <a:chOff x="544674" y="4214760"/>
            <a:chExt cx="2133615" cy="11233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F63462-97C2-4F85-9223-E7D5FA9DCD9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9891E7-47CE-4F09-A749-1A130CEB96D5}"/>
                </a:ext>
              </a:extLst>
            </p:cNvPr>
            <p:cNvSpPr txBox="1"/>
            <p:nvPr/>
          </p:nvSpPr>
          <p:spPr>
            <a:xfrm>
              <a:off x="544674" y="4214760"/>
              <a:ext cx="2133615" cy="112338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Kommandozeile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&amp; Library</a:t>
              </a:r>
            </a:p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→ Mandatory</a:t>
              </a:r>
            </a:p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GUI</a:t>
              </a:r>
            </a:p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→ Desired</a:t>
              </a:r>
            </a:p>
            <a:p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 Placeholder 1">
            <a:extLst>
              <a:ext uri="{FF2B5EF4-FFF2-40B4-BE49-F238E27FC236}">
                <a16:creationId xmlns:a16="http://schemas.microsoft.com/office/drawing/2014/main" id="{46D195A8-EFEE-4E66-8B66-218C5B7BB44F}"/>
              </a:ext>
            </a:extLst>
          </p:cNvPr>
          <p:cNvSpPr txBox="1">
            <a:spLocks/>
          </p:cNvSpPr>
          <p:nvPr/>
        </p:nvSpPr>
        <p:spPr>
          <a:xfrm>
            <a:off x="-77343" y="1199719"/>
            <a:ext cx="6187470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/>
              <a:t>Funktional</a:t>
            </a:r>
          </a:p>
        </p:txBody>
      </p:sp>
      <p:sp>
        <p:nvSpPr>
          <p:cNvPr id="66" name="Text Placeholder 1">
            <a:extLst>
              <a:ext uri="{FF2B5EF4-FFF2-40B4-BE49-F238E27FC236}">
                <a16:creationId xmlns:a16="http://schemas.microsoft.com/office/drawing/2014/main" id="{D41B7BD8-8F4B-4F29-ABC1-31C3462F4DCC}"/>
              </a:ext>
            </a:extLst>
          </p:cNvPr>
          <p:cNvSpPr txBox="1">
            <a:spLocks/>
          </p:cNvSpPr>
          <p:nvPr/>
        </p:nvSpPr>
        <p:spPr>
          <a:xfrm>
            <a:off x="7324338" y="1222056"/>
            <a:ext cx="4508103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/>
              <a:t>Nichtfunktional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C212C1-48B4-4015-9628-C9EB5365B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0" y="3287053"/>
            <a:ext cx="825604" cy="8256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1BB47D-258A-4830-AA61-BF919CA63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53" y="3364956"/>
            <a:ext cx="787181" cy="7871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C731AC-8D86-4DC1-BCC9-54E2A9317968}"/>
              </a:ext>
            </a:extLst>
          </p:cNvPr>
          <p:cNvSpPr txBox="1"/>
          <p:nvPr/>
        </p:nvSpPr>
        <p:spPr>
          <a:xfrm>
            <a:off x="4750453" y="4164397"/>
            <a:ext cx="162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>
                <a:solidFill>
                  <a:schemeClr val="bg1"/>
                </a:solidFill>
              </a:rPr>
              <a:t>Funktional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5B0E901-D141-467F-8BED-34F255CEB4F7}"/>
              </a:ext>
            </a:extLst>
          </p:cNvPr>
          <p:cNvSpPr txBox="1"/>
          <p:nvPr/>
        </p:nvSpPr>
        <p:spPr>
          <a:xfrm>
            <a:off x="6216581" y="4083511"/>
            <a:ext cx="186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>
                <a:solidFill>
                  <a:schemeClr val="bg1"/>
                </a:solidFill>
              </a:rPr>
              <a:t>Nicht-</a:t>
            </a:r>
          </a:p>
          <a:p>
            <a:r>
              <a:rPr lang="de-DE" sz="1600" b="1">
                <a:solidFill>
                  <a:schemeClr val="bg1"/>
                </a:solidFill>
              </a:rPr>
              <a:t>funktional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AC0DE28-AAE7-42AE-84FE-8BD4DA961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74" y="5341874"/>
            <a:ext cx="416312" cy="4163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2597054-F1DE-4146-8224-70BCBBC592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12" y="3748386"/>
            <a:ext cx="519755" cy="51975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C26DDEA-6D39-4328-91BA-6211106844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69" y="2285292"/>
            <a:ext cx="432325" cy="432325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51F0EEB-425E-4B07-8DF0-58271251CD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28" y="3782545"/>
            <a:ext cx="434092" cy="434092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6D9E8DF0-B510-4114-87F8-BB2EEA9366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73" y="5293261"/>
            <a:ext cx="513538" cy="513538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7F920F62-DCF9-4EEC-A8FB-EFEB11502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7" y="2200919"/>
            <a:ext cx="542963" cy="542963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374245A9-86F8-462D-9BDA-9DA1E8024B0B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6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11A78C-CF18-4C35-8248-8EBD4E3E0AF8}"/>
              </a:ext>
            </a:extLst>
          </p:cNvPr>
          <p:cNvGrpSpPr/>
          <p:nvPr/>
        </p:nvGrpSpPr>
        <p:grpSpPr>
          <a:xfrm>
            <a:off x="8518928" y="5429555"/>
            <a:ext cx="2181181" cy="495067"/>
            <a:chOff x="554331" y="4161844"/>
            <a:chExt cx="1641404" cy="4950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DC07FA-AF42-4C68-8AE2-7EA5511C4A2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CB9EA0-535A-42FF-AF13-AB851D520975}"/>
                </a:ext>
              </a:extLst>
            </p:cNvPr>
            <p:cNvSpPr txBox="1"/>
            <p:nvPr/>
          </p:nvSpPr>
          <p:spPr>
            <a:xfrm>
              <a:off x="554331" y="4161844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Windows 7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oder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höher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88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05. Business Case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962850-38C3-49B3-AB1A-F2952CD686AE}"/>
              </a:ext>
            </a:extLst>
          </p:cNvPr>
          <p:cNvGrpSpPr/>
          <p:nvPr/>
        </p:nvGrpSpPr>
        <p:grpSpPr>
          <a:xfrm>
            <a:off x="6062093" y="1654439"/>
            <a:ext cx="68958" cy="4283174"/>
            <a:chOff x="4283968" y="1628800"/>
            <a:chExt cx="68958" cy="4283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18BF78-DACD-44F2-A4CD-84822AD58AD5}"/>
                </a:ext>
              </a:extLst>
            </p:cNvPr>
            <p:cNvSpPr/>
            <p:nvPr/>
          </p:nvSpPr>
          <p:spPr>
            <a:xfrm>
              <a:off x="4283968" y="1628800"/>
              <a:ext cx="68958" cy="8267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FC572-614A-4E43-AC0B-45BE7C2B5D6F}"/>
                </a:ext>
              </a:extLst>
            </p:cNvPr>
            <p:cNvSpPr/>
            <p:nvPr/>
          </p:nvSpPr>
          <p:spPr>
            <a:xfrm>
              <a:off x="4283968" y="2492896"/>
              <a:ext cx="68958" cy="8267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7ECFA2-6341-46C5-A088-C6F957DEF429}"/>
                </a:ext>
              </a:extLst>
            </p:cNvPr>
            <p:cNvSpPr/>
            <p:nvPr/>
          </p:nvSpPr>
          <p:spPr>
            <a:xfrm>
              <a:off x="4283968" y="3356992"/>
              <a:ext cx="68958" cy="8267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47892-12E5-461E-9EAB-3538E76631D8}"/>
                </a:ext>
              </a:extLst>
            </p:cNvPr>
            <p:cNvSpPr/>
            <p:nvPr/>
          </p:nvSpPr>
          <p:spPr>
            <a:xfrm>
              <a:off x="4283968" y="4221088"/>
              <a:ext cx="68958" cy="8267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BEE928-BA56-49EC-BDA9-DA9586BEDC56}"/>
                </a:ext>
              </a:extLst>
            </p:cNvPr>
            <p:cNvSpPr/>
            <p:nvPr/>
          </p:nvSpPr>
          <p:spPr>
            <a:xfrm>
              <a:off x="4283968" y="5085184"/>
              <a:ext cx="68958" cy="8267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DF6916-B8C0-4C7B-8A8A-FFB6F9F32EFE}"/>
              </a:ext>
            </a:extLst>
          </p:cNvPr>
          <p:cNvCxnSpPr/>
          <p:nvPr/>
        </p:nvCxnSpPr>
        <p:spPr>
          <a:xfrm>
            <a:off x="6278116" y="2067834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0DF46-A4CF-4E8A-89E7-B44AF95912E4}"/>
              </a:ext>
            </a:extLst>
          </p:cNvPr>
          <p:cNvCxnSpPr/>
          <p:nvPr/>
        </p:nvCxnSpPr>
        <p:spPr>
          <a:xfrm>
            <a:off x="6278116" y="3813245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8634F9-B816-4601-BDA6-BCD72D816237}"/>
              </a:ext>
            </a:extLst>
          </p:cNvPr>
          <p:cNvCxnSpPr/>
          <p:nvPr/>
        </p:nvCxnSpPr>
        <p:spPr>
          <a:xfrm>
            <a:off x="6278116" y="5558656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13DB33-D2FA-4971-8C7D-FE692A3610FD}"/>
              </a:ext>
            </a:extLst>
          </p:cNvPr>
          <p:cNvCxnSpPr/>
          <p:nvPr/>
        </p:nvCxnSpPr>
        <p:spPr>
          <a:xfrm>
            <a:off x="5529461" y="4646430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EA61029-5DF6-42A1-944E-66112C60F148}"/>
              </a:ext>
            </a:extLst>
          </p:cNvPr>
          <p:cNvSpPr/>
          <p:nvPr/>
        </p:nvSpPr>
        <p:spPr>
          <a:xfrm>
            <a:off x="4545989" y="2522442"/>
            <a:ext cx="846777" cy="8467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65BD32-F592-47C7-B23B-E8880A825141}"/>
              </a:ext>
            </a:extLst>
          </p:cNvPr>
          <p:cNvSpPr/>
          <p:nvPr/>
        </p:nvSpPr>
        <p:spPr>
          <a:xfrm>
            <a:off x="4420768" y="2532435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338C2-2344-4DC2-A653-6BC0D90625B9}"/>
              </a:ext>
            </a:extLst>
          </p:cNvPr>
          <p:cNvCxnSpPr/>
          <p:nvPr/>
        </p:nvCxnSpPr>
        <p:spPr>
          <a:xfrm>
            <a:off x="5529461" y="2947289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8">
            <a:extLst>
              <a:ext uri="{FF2B5EF4-FFF2-40B4-BE49-F238E27FC236}">
                <a16:creationId xmlns:a16="http://schemas.microsoft.com/office/drawing/2014/main" id="{6D92CEBF-8599-4D79-A851-1CCBD01875DB}"/>
              </a:ext>
            </a:extLst>
          </p:cNvPr>
          <p:cNvGrpSpPr/>
          <p:nvPr/>
        </p:nvGrpSpPr>
        <p:grpSpPr>
          <a:xfrm>
            <a:off x="818704" y="2515761"/>
            <a:ext cx="3425502" cy="829564"/>
            <a:chOff x="222945" y="2305923"/>
            <a:chExt cx="2563713" cy="8295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D5FA2-F965-4D78-9DC3-D85E59D04D2E}"/>
                </a:ext>
              </a:extLst>
            </p:cNvPr>
            <p:cNvSpPr txBox="1"/>
            <p:nvPr/>
          </p:nvSpPr>
          <p:spPr>
            <a:xfrm>
              <a:off x="222945" y="2305923"/>
              <a:ext cx="256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Vertriebskonzept</a:t>
              </a:r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: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35901C-BB28-45F2-B3F9-D78D10287ABB}"/>
                </a:ext>
              </a:extLst>
            </p:cNvPr>
            <p:cNvSpPr txBox="1"/>
            <p:nvPr/>
          </p:nvSpPr>
          <p:spPr>
            <a:xfrm>
              <a:off x="222945" y="2612267"/>
              <a:ext cx="2563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Wingdings" panose="05000000000000000000" pitchFamily="2" charset="2"/>
                <a:buChar char="§"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Abonnement: 250€ pro Monat</a:t>
              </a:r>
            </a:p>
            <a:p>
              <a:pPr marL="171450" indent="-171450" algn="r">
                <a:buFont typeface="Wingdings" panose="05000000000000000000" pitchFamily="2" charset="2"/>
                <a:buChar char="§"/>
              </a:pP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Lebenslängliche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Lizenz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2500 €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21A561E-D9DD-4179-8DE1-3997592A23EF}"/>
              </a:ext>
            </a:extLst>
          </p:cNvPr>
          <p:cNvSpPr/>
          <p:nvPr/>
        </p:nvSpPr>
        <p:spPr>
          <a:xfrm>
            <a:off x="6782174" y="1634454"/>
            <a:ext cx="846777" cy="846777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B345C-2BB5-4A0F-872A-87241A5B90A0}"/>
              </a:ext>
            </a:extLst>
          </p:cNvPr>
          <p:cNvSpPr/>
          <p:nvPr/>
        </p:nvSpPr>
        <p:spPr>
          <a:xfrm>
            <a:off x="6926190" y="1648313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5911EF-FB60-446E-96DA-6DAD7D3CAB49}"/>
              </a:ext>
            </a:extLst>
          </p:cNvPr>
          <p:cNvSpPr txBox="1"/>
          <p:nvPr/>
        </p:nvSpPr>
        <p:spPr>
          <a:xfrm>
            <a:off x="7841724" y="1851634"/>
            <a:ext cx="428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Geplante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Gesamtkosten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67.391,52€</a:t>
            </a:r>
          </a:p>
          <a:p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Angebotssumme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	           84.239,40€ 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202208-11DA-4C5D-A29D-A1935F043810}"/>
              </a:ext>
            </a:extLst>
          </p:cNvPr>
          <p:cNvSpPr/>
          <p:nvPr/>
        </p:nvSpPr>
        <p:spPr>
          <a:xfrm>
            <a:off x="4545989" y="4221583"/>
            <a:ext cx="846777" cy="846777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52D6BF-7320-4AD1-A415-8CD73451280A}"/>
              </a:ext>
            </a:extLst>
          </p:cNvPr>
          <p:cNvSpPr/>
          <p:nvPr/>
        </p:nvSpPr>
        <p:spPr>
          <a:xfrm>
            <a:off x="4420768" y="4231576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95AE2C37-BC97-4BAF-AF24-436F0324A079}"/>
              </a:ext>
            </a:extLst>
          </p:cNvPr>
          <p:cNvGrpSpPr/>
          <p:nvPr/>
        </p:nvGrpSpPr>
        <p:grpSpPr>
          <a:xfrm>
            <a:off x="794926" y="4231576"/>
            <a:ext cx="3425502" cy="1025230"/>
            <a:chOff x="222945" y="4005064"/>
            <a:chExt cx="2563713" cy="10252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BFBC66-9100-40CB-95B5-B06772D87362}"/>
                </a:ext>
              </a:extLst>
            </p:cNvPr>
            <p:cNvSpPr txBox="1"/>
            <p:nvPr/>
          </p:nvSpPr>
          <p:spPr>
            <a:xfrm>
              <a:off x="222945" y="4005064"/>
              <a:ext cx="256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Nutzen</a:t>
              </a:r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: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C16DA-5AF3-4930-9633-F5FABBE96A3B}"/>
                </a:ext>
              </a:extLst>
            </p:cNvPr>
            <p:cNvSpPr txBox="1"/>
            <p:nvPr/>
          </p:nvSpPr>
          <p:spPr>
            <a:xfrm>
              <a:off x="360995" y="4291630"/>
              <a:ext cx="2425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Wingdings" panose="05000000000000000000" pitchFamily="2" charset="2"/>
                <a:buChar char="§"/>
              </a:pP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Kostensenkung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Effizienzsteigerung</a:t>
              </a:r>
              <a:endPara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 algn="r">
                <a:buFont typeface="Wingdings" panose="05000000000000000000" pitchFamily="2" charset="2"/>
                <a:buChar char="§"/>
              </a:pP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Standardisierung</a:t>
              </a:r>
              <a:endPara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 algn="r">
                <a:buFont typeface="Wingdings" panose="05000000000000000000" pitchFamily="2" charset="2"/>
                <a:buChar char="§"/>
              </a:pP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Steigerung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Qualität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4495967-F3B6-4BB1-A5F0-5FD057D9FD98}"/>
              </a:ext>
            </a:extLst>
          </p:cNvPr>
          <p:cNvSpPr/>
          <p:nvPr/>
        </p:nvSpPr>
        <p:spPr>
          <a:xfrm>
            <a:off x="6782174" y="5125276"/>
            <a:ext cx="846777" cy="846777"/>
          </a:xfrm>
          <a:prstGeom prst="ellipse">
            <a:avLst/>
          </a:prstGeom>
          <a:solidFill>
            <a:schemeClr val="accent5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01E12F-8310-42C5-947E-1071A4AB624B}"/>
              </a:ext>
            </a:extLst>
          </p:cNvPr>
          <p:cNvSpPr/>
          <p:nvPr/>
        </p:nvSpPr>
        <p:spPr>
          <a:xfrm>
            <a:off x="6926190" y="5139135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1">
            <a:extLst>
              <a:ext uri="{FF2B5EF4-FFF2-40B4-BE49-F238E27FC236}">
                <a16:creationId xmlns:a16="http://schemas.microsoft.com/office/drawing/2014/main" id="{F0E070F9-244D-4ED8-AFC7-7A228E07CC89}"/>
              </a:ext>
            </a:extLst>
          </p:cNvPr>
          <p:cNvGrpSpPr/>
          <p:nvPr/>
        </p:nvGrpSpPr>
        <p:grpSpPr>
          <a:xfrm>
            <a:off x="7896997" y="5093802"/>
            <a:ext cx="3425502" cy="558731"/>
            <a:chOff x="6328767" y="4956556"/>
            <a:chExt cx="2563713" cy="5587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CBF188-990F-4BE9-A652-1538926846BA}"/>
                </a:ext>
              </a:extLst>
            </p:cNvPr>
            <p:cNvSpPr txBox="1"/>
            <p:nvPr/>
          </p:nvSpPr>
          <p:spPr>
            <a:xfrm>
              <a:off x="6328767" y="4956556"/>
              <a:ext cx="256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Zeitlicher</a:t>
              </a:r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altLang="ko-KR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Rahmen</a:t>
              </a:r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: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BC6B12-7E68-4D85-A5D1-FAED75CD0118}"/>
                </a:ext>
              </a:extLst>
            </p:cNvPr>
            <p:cNvSpPr txBox="1"/>
            <p:nvPr/>
          </p:nvSpPr>
          <p:spPr>
            <a:xfrm>
              <a:off x="6328767" y="5207510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13.09.2019 bis </a:t>
              </a:r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zum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15.05.2020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1750EAE-682A-4BD4-A74A-DA1CCBD6518C}"/>
              </a:ext>
            </a:extLst>
          </p:cNvPr>
          <p:cNvSpPr/>
          <p:nvPr/>
        </p:nvSpPr>
        <p:spPr>
          <a:xfrm>
            <a:off x="6782174" y="3379865"/>
            <a:ext cx="846777" cy="846777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EF44F3C-A24B-4A5B-ADF1-41415C7DC329}"/>
              </a:ext>
            </a:extLst>
          </p:cNvPr>
          <p:cNvSpPr/>
          <p:nvPr/>
        </p:nvSpPr>
        <p:spPr>
          <a:xfrm>
            <a:off x="6926190" y="3393724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3C1F0-5F5D-4A82-BAAD-BB5A24095C72}"/>
              </a:ext>
            </a:extLst>
          </p:cNvPr>
          <p:cNvSpPr txBox="1"/>
          <p:nvPr/>
        </p:nvSpPr>
        <p:spPr>
          <a:xfrm>
            <a:off x="7896997" y="3490079"/>
            <a:ext cx="394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Geplant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ein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Jahr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nach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Beendigung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des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Projektes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→ Positive </a:t>
            </a:r>
            <a:r>
              <a:rPr lang="en-US" altLang="ko-KR" b="1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Zahlen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D9C647B0-5F3A-47FD-A5A5-49BBE296F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35" y="1807061"/>
            <a:ext cx="506154" cy="506154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0F81AE8-8079-44B1-9BA4-2B1B46224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62" y="2608525"/>
            <a:ext cx="674609" cy="674609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3D790FE-2F33-4EB6-A87A-689849DF8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41" y="3537732"/>
            <a:ext cx="522342" cy="522342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1419DC00-4BEB-4DEF-8667-D7747DEAC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29" y="4344637"/>
            <a:ext cx="600667" cy="600667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9E874A3A-5F24-42F3-878B-23F89172E4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08" y="5296679"/>
            <a:ext cx="523954" cy="523954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7F45F732-FE23-415B-81A9-4B07E58021EB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7</a:t>
            </a:r>
          </a:p>
        </p:txBody>
      </p:sp>
    </p:spTree>
    <p:extLst>
      <p:ext uri="{BB962C8B-B14F-4D97-AF65-F5344CB8AC3E}">
        <p14:creationId xmlns:p14="http://schemas.microsoft.com/office/powerpoint/2010/main" val="325683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44">
            <a:extLst>
              <a:ext uri="{FF2B5EF4-FFF2-40B4-BE49-F238E27FC236}">
                <a16:creationId xmlns:a16="http://schemas.microsoft.com/office/drawing/2014/main" id="{A5682BE4-D3FD-4F10-B784-BE0C2EBF3CA1}"/>
              </a:ext>
            </a:extLst>
          </p:cNvPr>
          <p:cNvSpPr/>
          <p:nvPr/>
        </p:nvSpPr>
        <p:spPr>
          <a:xfrm rot="10800000">
            <a:off x="4100307" y="1858888"/>
            <a:ext cx="1044000" cy="10440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id="{156665EA-1FF3-46F0-8A60-DE5D56E25259}"/>
              </a:ext>
            </a:extLst>
          </p:cNvPr>
          <p:cNvSpPr/>
          <p:nvPr/>
        </p:nvSpPr>
        <p:spPr>
          <a:xfrm rot="10800000">
            <a:off x="6899220" y="1858776"/>
            <a:ext cx="1044000" cy="10440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06. </a:t>
            </a:r>
            <a:r>
              <a:rPr lang="en-US" err="1"/>
              <a:t>Risiken</a:t>
            </a:r>
            <a:endParaRPr lang="en-US"/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455953D9-05F8-4B72-9064-97FBD3A23E02}"/>
              </a:ext>
            </a:extLst>
          </p:cNvPr>
          <p:cNvSpPr/>
          <p:nvPr/>
        </p:nvSpPr>
        <p:spPr>
          <a:xfrm>
            <a:off x="0" y="3108137"/>
            <a:ext cx="12192000" cy="2764697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A21EC-C102-45EC-A6F4-B2C7479A789E}"/>
              </a:ext>
            </a:extLst>
          </p:cNvPr>
          <p:cNvSpPr txBox="1"/>
          <p:nvPr/>
        </p:nvSpPr>
        <p:spPr>
          <a:xfrm>
            <a:off x="557786" y="3926957"/>
            <a:ext cx="25200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solidFill>
                  <a:schemeClr val="bg1"/>
                </a:solidFill>
              </a:rPr>
              <a:t>Wird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als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niedrig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eingeschätzt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 b="1">
              <a:solidFill>
                <a:schemeClr val="bg1"/>
              </a:solidFill>
            </a:endParaRPr>
          </a:p>
          <a:p>
            <a:endParaRPr lang="en-US" altLang="ko-KR" sz="1400" b="1">
              <a:solidFill>
                <a:schemeClr val="bg1"/>
              </a:solidFill>
            </a:endParaRPr>
          </a:p>
          <a:p>
            <a:r>
              <a:rPr lang="en-US" altLang="ko-KR" sz="1400" b="1" err="1">
                <a:solidFill>
                  <a:schemeClr val="bg1"/>
                </a:solidFill>
              </a:rPr>
              <a:t>Maßnahme</a:t>
            </a:r>
            <a:r>
              <a:rPr lang="en-US" altLang="ko-KR" sz="1400" b="1">
                <a:solidFill>
                  <a:schemeClr val="bg1"/>
                </a:solidFill>
              </a:rPr>
              <a:t>:</a:t>
            </a:r>
          </a:p>
          <a:p>
            <a:r>
              <a:rPr lang="de-DE" sz="1400">
                <a:solidFill>
                  <a:schemeClr val="bg1"/>
                </a:solidFill>
              </a:rPr>
              <a:t>Überprüfen ob es weitere Maßnahmen zur Kostensenkung gibt.</a:t>
            </a:r>
            <a:endParaRPr lang="en-US" altLang="ko-KR" sz="11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A962-5163-415F-96FF-5870818C9224}"/>
              </a:ext>
            </a:extLst>
          </p:cNvPr>
          <p:cNvSpPr txBox="1"/>
          <p:nvPr/>
        </p:nvSpPr>
        <p:spPr>
          <a:xfrm>
            <a:off x="1094421" y="3473533"/>
            <a:ext cx="144016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</a:rPr>
              <a:t>Finanziell</a:t>
            </a:r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3ED2-18C6-4CB1-BDD2-87B78268CFC3}"/>
              </a:ext>
            </a:extLst>
          </p:cNvPr>
          <p:cNvSpPr txBox="1"/>
          <p:nvPr/>
        </p:nvSpPr>
        <p:spPr>
          <a:xfrm>
            <a:off x="3222171" y="3926957"/>
            <a:ext cx="2835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solidFill>
                  <a:schemeClr val="bg1"/>
                </a:solidFill>
              </a:rPr>
              <a:t>Festgelegte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Ziele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können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nicht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erreicht</a:t>
            </a:r>
            <a:r>
              <a:rPr lang="en-US" altLang="ko-KR" sz="1400">
                <a:solidFill>
                  <a:schemeClr val="bg1"/>
                </a:solidFill>
              </a:rPr>
              <a:t> werden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de-DE" sz="1400" b="1">
                <a:solidFill>
                  <a:schemeClr val="bg1"/>
                </a:solidFill>
              </a:rPr>
              <a:t>Maßnahme: </a:t>
            </a:r>
          </a:p>
          <a:p>
            <a:r>
              <a:rPr lang="de-DE" sz="1400">
                <a:solidFill>
                  <a:schemeClr val="bg1"/>
                </a:solidFill>
              </a:rPr>
              <a:t>Projektplan muss mit realistischen Zeiten und Arbeitseinteilungen überarbeitet werden.</a:t>
            </a:r>
            <a:endParaRPr lang="en-US" altLang="ko-KR" sz="105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739368-7D0A-46AE-BBDB-90B80C1B3292}"/>
              </a:ext>
            </a:extLst>
          </p:cNvPr>
          <p:cNvGrpSpPr/>
          <p:nvPr/>
        </p:nvGrpSpPr>
        <p:grpSpPr>
          <a:xfrm>
            <a:off x="1301394" y="1859000"/>
            <a:ext cx="1044000" cy="1044000"/>
            <a:chOff x="1301394" y="1859000"/>
            <a:chExt cx="1044000" cy="1044000"/>
          </a:xfrm>
        </p:grpSpPr>
        <p:sp>
          <p:nvSpPr>
            <p:cNvPr id="13" name="타원 41">
              <a:extLst>
                <a:ext uri="{FF2B5EF4-FFF2-40B4-BE49-F238E27FC236}">
                  <a16:creationId xmlns:a16="http://schemas.microsoft.com/office/drawing/2014/main" id="{72FF3994-E38C-40BC-9B2D-8C84DCFCEB01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16CCA08B-8434-432E-9C57-079AB653A71B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sp>
        <p:nvSpPr>
          <p:cNvPr id="14" name="Oval 10">
            <a:extLst>
              <a:ext uri="{FF2B5EF4-FFF2-40B4-BE49-F238E27FC236}">
                <a16:creationId xmlns:a16="http://schemas.microsoft.com/office/drawing/2014/main" id="{EEE4009C-EC47-45F4-A146-CA84F1872AF5}"/>
              </a:ext>
            </a:extLst>
          </p:cNvPr>
          <p:cNvSpPr/>
          <p:nvPr/>
        </p:nvSpPr>
        <p:spPr>
          <a:xfrm rot="10800000">
            <a:off x="4184721" y="1943302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DDDC3CAA-4765-401D-B4CF-E97D08824481}"/>
              </a:ext>
            </a:extLst>
          </p:cNvPr>
          <p:cNvSpPr/>
          <p:nvPr/>
        </p:nvSpPr>
        <p:spPr>
          <a:xfrm rot="10800000">
            <a:off x="6983634" y="1943190"/>
            <a:ext cx="864000" cy="86400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B6696-12D7-4FF4-99CF-9822497988A5}"/>
              </a:ext>
            </a:extLst>
          </p:cNvPr>
          <p:cNvGrpSpPr/>
          <p:nvPr/>
        </p:nvGrpSpPr>
        <p:grpSpPr>
          <a:xfrm>
            <a:off x="9698134" y="1858664"/>
            <a:ext cx="1044000" cy="1044000"/>
            <a:chOff x="9698134" y="1858664"/>
            <a:chExt cx="1044000" cy="1044000"/>
          </a:xfrm>
        </p:grpSpPr>
        <p:sp>
          <p:nvSpPr>
            <p:cNvPr id="19" name="타원 50">
              <a:extLst>
                <a:ext uri="{FF2B5EF4-FFF2-40B4-BE49-F238E27FC236}">
                  <a16:creationId xmlns:a16="http://schemas.microsoft.com/office/drawing/2014/main" id="{576ADF8B-8626-429B-94A8-11D05FAF7307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E69AB5E0-3246-43C0-A8C4-ABDF7610CD72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BB826074-C579-4D6C-BE6A-A7635B1553E9}"/>
              </a:ext>
            </a:extLst>
          </p:cNvPr>
          <p:cNvCxnSpPr/>
          <p:nvPr/>
        </p:nvCxnSpPr>
        <p:spPr>
          <a:xfrm rot="10800000">
            <a:off x="2820519" y="2403934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56">
            <a:extLst>
              <a:ext uri="{FF2B5EF4-FFF2-40B4-BE49-F238E27FC236}">
                <a16:creationId xmlns:a16="http://schemas.microsoft.com/office/drawing/2014/main" id="{5A2496CC-57EA-46A4-A7D9-DF1E64DC430E}"/>
              </a:ext>
            </a:extLst>
          </p:cNvPr>
          <p:cNvCxnSpPr/>
          <p:nvPr/>
        </p:nvCxnSpPr>
        <p:spPr>
          <a:xfrm rot="10800000">
            <a:off x="5619432" y="2388058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57">
            <a:extLst>
              <a:ext uri="{FF2B5EF4-FFF2-40B4-BE49-F238E27FC236}">
                <a16:creationId xmlns:a16="http://schemas.microsoft.com/office/drawing/2014/main" id="{4B8EC209-90CE-4348-A7C6-899C91867FAB}"/>
              </a:ext>
            </a:extLst>
          </p:cNvPr>
          <p:cNvCxnSpPr/>
          <p:nvPr/>
        </p:nvCxnSpPr>
        <p:spPr>
          <a:xfrm rot="10800000">
            <a:off x="8418345" y="2372182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4">
            <a:extLst>
              <a:ext uri="{FF2B5EF4-FFF2-40B4-BE49-F238E27FC236}">
                <a16:creationId xmlns:a16="http://schemas.microsoft.com/office/drawing/2014/main" id="{20F3BE7E-2DDC-4D3E-ACAD-639AA333C3DE}"/>
              </a:ext>
            </a:extLst>
          </p:cNvPr>
          <p:cNvSpPr txBox="1"/>
          <p:nvPr/>
        </p:nvSpPr>
        <p:spPr>
          <a:xfrm>
            <a:off x="4016088" y="3473533"/>
            <a:ext cx="144016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</a:rPr>
              <a:t>Planung</a:t>
            </a:r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2F690BCD-ADA1-4C83-B13F-08BD5378C35A}"/>
              </a:ext>
            </a:extLst>
          </p:cNvPr>
          <p:cNvSpPr txBox="1"/>
          <p:nvPr/>
        </p:nvSpPr>
        <p:spPr>
          <a:xfrm>
            <a:off x="6464527" y="3473533"/>
            <a:ext cx="195381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</a:rPr>
              <a:t>Kommunikation</a:t>
            </a:r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D283EDC7-CA79-4507-9BDD-509E951B4F05}"/>
              </a:ext>
            </a:extLst>
          </p:cNvPr>
          <p:cNvSpPr txBox="1"/>
          <p:nvPr/>
        </p:nvSpPr>
        <p:spPr>
          <a:xfrm>
            <a:off x="9698134" y="3473533"/>
            <a:ext cx="195381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Personal</a:t>
            </a:r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E1A8E25-6A4A-4044-8D00-38D0A784708E}"/>
              </a:ext>
            </a:extLst>
          </p:cNvPr>
          <p:cNvSpPr txBox="1"/>
          <p:nvPr/>
        </p:nvSpPr>
        <p:spPr>
          <a:xfrm>
            <a:off x="6198041" y="3949908"/>
            <a:ext cx="2835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Zu </a:t>
            </a:r>
            <a:r>
              <a:rPr lang="en-US" altLang="ko-KR" sz="1400" err="1">
                <a:solidFill>
                  <a:schemeClr val="bg1"/>
                </a:solidFill>
              </a:rPr>
              <a:t>wenig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en-US" altLang="ko-KR" sz="1400" err="1">
                <a:solidFill>
                  <a:schemeClr val="bg1"/>
                </a:solidFill>
              </a:rPr>
              <a:t>falsche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err="1">
                <a:solidFill>
                  <a:schemeClr val="bg1"/>
                </a:solidFill>
              </a:rPr>
              <a:t>Kommunikation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de-DE" sz="1400" b="1">
                <a:solidFill>
                  <a:schemeClr val="bg1"/>
                </a:solidFill>
              </a:rPr>
              <a:t>Maßnahme: </a:t>
            </a:r>
          </a:p>
          <a:p>
            <a:r>
              <a:rPr lang="de-DE" sz="1400">
                <a:solidFill>
                  <a:schemeClr val="bg1"/>
                </a:solidFill>
              </a:rPr>
              <a:t>Regelmäßige Meetings</a:t>
            </a:r>
            <a:endParaRPr lang="en-US" altLang="ko-KR" sz="1050">
              <a:solidFill>
                <a:schemeClr val="bg1"/>
              </a:solidFill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14610654-FD9B-44D4-9016-D77051D4FD18}"/>
              </a:ext>
            </a:extLst>
          </p:cNvPr>
          <p:cNvSpPr txBox="1"/>
          <p:nvPr/>
        </p:nvSpPr>
        <p:spPr>
          <a:xfrm>
            <a:off x="9126298" y="3956167"/>
            <a:ext cx="2835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1400">
                <a:solidFill>
                  <a:schemeClr val="bg1"/>
                </a:solidFill>
              </a:rPr>
              <a:t>Personal könnte im Laufe des Projektes das Projekt verlassen.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de-DE" sz="1400" b="1">
                <a:solidFill>
                  <a:schemeClr val="bg1"/>
                </a:solidFill>
              </a:rPr>
              <a:t>Maßnahme: </a:t>
            </a:r>
          </a:p>
          <a:p>
            <a:r>
              <a:rPr lang="de-DE" sz="1400">
                <a:solidFill>
                  <a:schemeClr val="bg1"/>
                </a:solidFill>
              </a:rPr>
              <a:t>Aufbau Pufferzeiten</a:t>
            </a:r>
            <a:endParaRPr lang="en-US" altLang="ko-KR" sz="105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11E84C6-194C-47B5-9780-33ABB7B16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71" y="2100879"/>
            <a:ext cx="606110" cy="60611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4A2F97-4B61-46A7-A9E3-8D0775D7F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09" y="2039415"/>
            <a:ext cx="665534" cy="66553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08DD4E7A-14BF-4713-929E-F398B3A85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15" y="2063351"/>
            <a:ext cx="619037" cy="61903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BCA1B930-2264-4BAA-A860-99B5EC113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17" y="2027603"/>
            <a:ext cx="752661" cy="75266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7ECD2B50-C202-417A-858F-DFE47E799208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8</a:t>
            </a:r>
          </a:p>
        </p:txBody>
      </p:sp>
    </p:spTree>
    <p:extLst>
      <p:ext uri="{BB962C8B-B14F-4D97-AF65-F5344CB8AC3E}">
        <p14:creationId xmlns:p14="http://schemas.microsoft.com/office/powerpoint/2010/main" val="74266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28731" y="2669060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50514" y="2669060"/>
            <a:ext cx="1711131" cy="1711131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91405" y="2825336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13188" y="2825336"/>
            <a:ext cx="1406332" cy="140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07. </a:t>
            </a:r>
            <a:r>
              <a:rPr lang="en-US" err="1"/>
              <a:t>Projektplan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323529" y="2855211"/>
            <a:ext cx="3031313" cy="133882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ko-KR" sz="2700" b="1">
                <a:solidFill>
                  <a:schemeClr val="accent2"/>
                </a:solidFill>
              </a:rPr>
              <a:t>1. Phase</a:t>
            </a:r>
            <a:endParaRPr lang="de-DE">
              <a:solidFill>
                <a:schemeClr val="accent2"/>
              </a:solidFill>
            </a:endParaRPr>
          </a:p>
          <a:p>
            <a:pPr algn="ctr"/>
            <a:r>
              <a:rPr lang="de-DE" altLang="ko-KR" sz="2700"/>
              <a:t>Anforderung &amp; Design</a:t>
            </a:r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835531" y="2855211"/>
            <a:ext cx="31224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>
                <a:solidFill>
                  <a:schemeClr val="accent3"/>
                </a:solidFill>
              </a:rPr>
              <a:t>2. Phase</a:t>
            </a:r>
          </a:p>
          <a:p>
            <a:pPr algn="ctr"/>
            <a:r>
              <a:rPr lang="en-US" altLang="ko-KR" sz="2700" err="1"/>
              <a:t>Implementierung</a:t>
            </a:r>
            <a:r>
              <a:rPr lang="en-US" altLang="ko-KR" sz="2700"/>
              <a:t> und </a:t>
            </a:r>
            <a:r>
              <a:rPr lang="en-US" altLang="ko-KR" sz="2700" err="1"/>
              <a:t>Testen</a:t>
            </a:r>
            <a:endParaRPr lang="ko-KR" altLang="en-US" sz="27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81E6E8F4-55A5-4091-B4DB-17E1E940FE5E}"/>
              </a:ext>
            </a:extLst>
          </p:cNvPr>
          <p:cNvSpPr/>
          <p:nvPr/>
        </p:nvSpPr>
        <p:spPr>
          <a:xfrm>
            <a:off x="4394571" y="4883933"/>
            <a:ext cx="3530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ko-KR" sz="2700"/>
              <a:t>Projektmanagement</a:t>
            </a:r>
          </a:p>
          <a:p>
            <a:pPr algn="ctr"/>
            <a:r>
              <a:rPr lang="de-DE" altLang="ko-KR" sz="2700"/>
              <a:t>läuft parallel</a:t>
            </a:r>
            <a:endParaRPr lang="ko-KR" altLang="en-US" sz="270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5067FC8-E9F6-4360-8B1B-CCAEA65F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35" y="2977243"/>
            <a:ext cx="1065872" cy="10658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0462FFA-FE43-4F23-BB6F-5A3428323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63" y="2977243"/>
            <a:ext cx="1050022" cy="10500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F7A00E-492D-4289-A24F-B5D486CA529D}"/>
              </a:ext>
            </a:extLst>
          </p:cNvPr>
          <p:cNvSpPr txBox="1"/>
          <p:nvPr/>
        </p:nvSpPr>
        <p:spPr>
          <a:xfrm>
            <a:off x="0" y="65600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06.11.2019			       	TINF18C_SWE1_DD2AML_Team 3					9</a:t>
            </a:r>
          </a:p>
        </p:txBody>
      </p:sp>
    </p:spTree>
    <p:extLst>
      <p:ext uri="{BB962C8B-B14F-4D97-AF65-F5344CB8AC3E}">
        <p14:creationId xmlns:p14="http://schemas.microsoft.com/office/powerpoint/2010/main" val="31765728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Breitbild</PresentationFormat>
  <Paragraphs>178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Aharoni</vt:lpstr>
      <vt:lpstr>Arial</vt:lpstr>
      <vt:lpstr>Calibri</vt:lpstr>
      <vt:lpstr>ColaborateLight</vt:lpstr>
      <vt:lpstr>Impact</vt:lpstr>
      <vt:lpstr>Wingdings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Antonia W</cp:lastModifiedBy>
  <cp:revision>1</cp:revision>
  <dcterms:created xsi:type="dcterms:W3CDTF">2018-04-24T17:14:44Z</dcterms:created>
  <dcterms:modified xsi:type="dcterms:W3CDTF">2019-11-06T19:48:54Z</dcterms:modified>
</cp:coreProperties>
</file>